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404" r:id="rId2"/>
    <p:sldId id="410" r:id="rId3"/>
    <p:sldId id="411" r:id="rId4"/>
    <p:sldId id="415" r:id="rId5"/>
    <p:sldId id="524" r:id="rId6"/>
    <p:sldId id="412" r:id="rId7"/>
    <p:sldId id="414" r:id="rId8"/>
    <p:sldId id="422" r:id="rId9"/>
    <p:sldId id="424" r:id="rId10"/>
    <p:sldId id="433" r:id="rId11"/>
    <p:sldId id="434" r:id="rId12"/>
    <p:sldId id="435" r:id="rId13"/>
    <p:sldId id="438" r:id="rId14"/>
    <p:sldId id="453" r:id="rId15"/>
    <p:sldId id="396" r:id="rId16"/>
    <p:sldId id="402" r:id="rId17"/>
    <p:sldId id="420" r:id="rId18"/>
    <p:sldId id="403" r:id="rId19"/>
    <p:sldId id="455" r:id="rId20"/>
    <p:sldId id="458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8" r:id="rId29"/>
    <p:sldId id="469" r:id="rId30"/>
    <p:sldId id="470" r:id="rId31"/>
    <p:sldId id="565" r:id="rId32"/>
    <p:sldId id="532" r:id="rId33"/>
    <p:sldId id="474" r:id="rId34"/>
    <p:sldId id="550" r:id="rId35"/>
    <p:sldId id="547" r:id="rId36"/>
    <p:sldId id="548" r:id="rId37"/>
    <p:sldId id="549" r:id="rId38"/>
    <p:sldId id="535" r:id="rId39"/>
    <p:sldId id="539" r:id="rId40"/>
    <p:sldId id="476" r:id="rId41"/>
    <p:sldId id="540" r:id="rId42"/>
    <p:sldId id="477" r:id="rId43"/>
    <p:sldId id="478" r:id="rId44"/>
    <p:sldId id="479" r:id="rId45"/>
    <p:sldId id="480" r:id="rId46"/>
    <p:sldId id="481" r:id="rId47"/>
    <p:sldId id="483" r:id="rId48"/>
    <p:sldId id="523" r:id="rId49"/>
    <p:sldId id="528" r:id="rId50"/>
    <p:sldId id="529" r:id="rId51"/>
    <p:sldId id="530" r:id="rId52"/>
    <p:sldId id="531" r:id="rId53"/>
    <p:sldId id="485" r:id="rId54"/>
    <p:sldId id="488" r:id="rId55"/>
    <p:sldId id="502" r:id="rId56"/>
    <p:sldId id="503" r:id="rId57"/>
    <p:sldId id="504" r:id="rId58"/>
    <p:sldId id="507" r:id="rId59"/>
    <p:sldId id="537" r:id="rId60"/>
    <p:sldId id="551" r:id="rId61"/>
    <p:sldId id="552" r:id="rId62"/>
    <p:sldId id="563" r:id="rId63"/>
    <p:sldId id="564" r:id="rId64"/>
    <p:sldId id="566" r:id="rId65"/>
    <p:sldId id="567" r:id="rId66"/>
    <p:sldId id="510" r:id="rId67"/>
  </p:sldIdLst>
  <p:sldSz cx="9144000" cy="6858000" type="screen4x3"/>
  <p:notesSz cx="7010400" cy="9296400"/>
  <p:custDataLst>
    <p:tags r:id="rId7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51334" initials="I" lastIdx="8" clrIdx="0"/>
  <p:cmAuthor id="1" name="Pat Ryan" initials="P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C3"/>
    <a:srgbClr val="0078AE"/>
    <a:srgbClr val="575A5D"/>
    <a:srgbClr val="404040"/>
    <a:srgbClr val="005A82"/>
    <a:srgbClr val="595959"/>
    <a:srgbClr val="75A236"/>
    <a:srgbClr val="DE8640"/>
    <a:srgbClr val="009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441" autoAdjust="0"/>
    <p:restoredTop sz="83628" autoAdjust="0"/>
  </p:normalViewPr>
  <p:slideViewPr>
    <p:cSldViewPr>
      <p:cViewPr varScale="1">
        <p:scale>
          <a:sx n="86" d="100"/>
          <a:sy n="86" d="100"/>
        </p:scale>
        <p:origin x="77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6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A0C50-E1CA-4E77-96B0-27DAD85BB38C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8600-E446-4665-9473-F6CFB70F90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5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30D5-D02C-4E49-82E3-D6B36F6B1F59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5F94-B76E-4C4F-9CC1-16C116738A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7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dirty="0"/>
              <a:t> [click for next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17C6B-876D-4A8D-A06C-F68F23A5B8A0}" type="slidenum">
              <a:rPr lang="en-US"/>
              <a:pPr/>
              <a:t>48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ln/>
        </p:spPr>
        <p:txBody>
          <a:bodyPr lIns="93765" tIns="46060" rIns="93765" bIns="46060"/>
          <a:lstStyle/>
          <a:p>
            <a:endParaRPr lang="en-US"/>
          </a:p>
        </p:txBody>
      </p:sp>
      <p:sp>
        <p:nvSpPr>
          <p:cNvPr id="3635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1200"/>
            <a:ext cx="4611688" cy="3459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4A8F2-8061-4797-9FAD-B0277B520E3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94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noFill/>
          <a:ln/>
        </p:spPr>
        <p:txBody>
          <a:bodyPr lIns="93765" tIns="46060" rIns="93765" bIns="46060"/>
          <a:lstStyle/>
          <a:p>
            <a:pPr eaLnBrk="1" hangingPunct="1"/>
            <a:endParaRPr lang="en-US" dirty="0"/>
          </a:p>
        </p:txBody>
      </p:sp>
      <p:sp>
        <p:nvSpPr>
          <p:cNvPr id="945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1200"/>
            <a:ext cx="4611688" cy="3459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5A5D3-7B71-4109-864A-3EDF2F7CA254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948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noFill/>
          <a:ln/>
        </p:spPr>
        <p:txBody>
          <a:bodyPr lIns="93765" tIns="46060" rIns="93765" bIns="46060"/>
          <a:lstStyle/>
          <a:p>
            <a:pPr eaLnBrk="1" hangingPunct="1"/>
            <a:endParaRPr lang="en-US" dirty="0"/>
          </a:p>
        </p:txBody>
      </p:sp>
      <p:sp>
        <p:nvSpPr>
          <p:cNvPr id="948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1200"/>
            <a:ext cx="4611688" cy="3459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5A5D3-7B71-4109-864A-3EDF2F7CA254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948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noFill/>
          <a:ln/>
        </p:spPr>
        <p:txBody>
          <a:bodyPr lIns="93765" tIns="46060" rIns="93765" bIns="46060"/>
          <a:lstStyle/>
          <a:p>
            <a:pPr eaLnBrk="1" hangingPunct="1"/>
            <a:endParaRPr lang="en-US" dirty="0"/>
          </a:p>
        </p:txBody>
      </p:sp>
      <p:sp>
        <p:nvSpPr>
          <p:cNvPr id="948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1200"/>
            <a:ext cx="4611688" cy="3459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5A5D3-7B71-4109-864A-3EDF2F7CA254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948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noFill/>
          <a:ln/>
        </p:spPr>
        <p:txBody>
          <a:bodyPr lIns="93765" tIns="46060" rIns="93765" bIns="46060"/>
          <a:lstStyle/>
          <a:p>
            <a:pPr eaLnBrk="1" hangingPunct="1"/>
            <a:endParaRPr lang="en-US" dirty="0"/>
          </a:p>
        </p:txBody>
      </p:sp>
      <p:sp>
        <p:nvSpPr>
          <p:cNvPr id="948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1200"/>
            <a:ext cx="4611688" cy="3459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A4513-8270-4947-ADD2-60B970642123}" type="slidenum">
              <a:rPr lang="en-US"/>
              <a:pPr/>
              <a:t>58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6"/>
            <a:ext cx="5140960" cy="418306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Credit may be given for suction points with demonstrated capability of supplying 250 gpm for at least 2 hours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Hydrant distribution credit is the total of all hydrants within 1000 feet of the flow test location.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Hydrant distribution credit can be extended by use of large diameter hose.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11959-605D-41CF-8490-224BD26F327A}" type="slidenum">
              <a:rPr lang="en-US"/>
              <a:pPr/>
              <a:t>66</a:t>
            </a:fld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  <a:noFill/>
          <a:ln/>
        </p:spPr>
        <p:txBody>
          <a:bodyPr lIns="92017" tIns="45201" rIns="92017" bIns="45201"/>
          <a:lstStyle/>
          <a:p>
            <a:pPr eaLnBrk="1" hangingPunct="1"/>
            <a:endParaRPr lang="en-US"/>
          </a:p>
        </p:txBody>
      </p:sp>
      <p:sp>
        <p:nvSpPr>
          <p:cNvPr id="696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1200"/>
            <a:ext cx="4611688" cy="3459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C3B7E-2757-42CA-A322-CA6112A0D680}" type="slidenum">
              <a:rPr lang="en-US"/>
              <a:pPr/>
              <a:t>20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ln/>
        </p:spPr>
        <p:txBody>
          <a:bodyPr lIns="93765" tIns="46060" rIns="93765" bIns="46060"/>
          <a:lstStyle/>
          <a:p>
            <a:endParaRPr lang="en-US"/>
          </a:p>
        </p:txBody>
      </p:sp>
      <p:sp>
        <p:nvSpPr>
          <p:cNvPr id="3655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1200"/>
            <a:ext cx="4611688" cy="3459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C3B7E-2757-42CA-A322-CA6112A0D680}" type="slidenum">
              <a:rPr lang="en-US"/>
              <a:pPr/>
              <a:t>21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ln/>
        </p:spPr>
        <p:txBody>
          <a:bodyPr lIns="93765" tIns="46060" rIns="93765" bIns="46060"/>
          <a:lstStyle/>
          <a:p>
            <a:endParaRPr lang="en-US"/>
          </a:p>
        </p:txBody>
      </p:sp>
      <p:sp>
        <p:nvSpPr>
          <p:cNvPr id="3655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1200"/>
            <a:ext cx="4611688" cy="3459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C3B7E-2757-42CA-A322-CA6112A0D680}" type="slidenum">
              <a:rPr lang="en-US"/>
              <a:pPr/>
              <a:t>22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ln/>
        </p:spPr>
        <p:txBody>
          <a:bodyPr lIns="93765" tIns="46060" rIns="93765" bIns="46060"/>
          <a:lstStyle/>
          <a:p>
            <a:endParaRPr lang="en-US"/>
          </a:p>
        </p:txBody>
      </p:sp>
      <p:sp>
        <p:nvSpPr>
          <p:cNvPr id="3655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1200"/>
            <a:ext cx="4611688" cy="3459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3AEB2-E325-460B-A37B-DAC39206EF9D}" type="slidenum">
              <a:rPr lang="en-US"/>
              <a:pPr/>
              <a:t>26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ln/>
        </p:spPr>
        <p:txBody>
          <a:bodyPr lIns="93765" tIns="46060" rIns="93765" bIns="46060"/>
          <a:lstStyle/>
          <a:p>
            <a:endParaRPr lang="en-US"/>
          </a:p>
        </p:txBody>
      </p:sp>
      <p:sp>
        <p:nvSpPr>
          <p:cNvPr id="3747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1200"/>
            <a:ext cx="4611688" cy="3459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A1258-BBC9-4B3D-B71E-92E05E164017}" type="slidenum">
              <a:rPr lang="en-US"/>
              <a:pPr/>
              <a:t>27</a:t>
            </a:fld>
            <a:endParaRPr lang="en-US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ln/>
        </p:spPr>
        <p:txBody>
          <a:bodyPr lIns="93765" tIns="46060" rIns="93765" bIns="46060"/>
          <a:lstStyle/>
          <a:p>
            <a:endParaRPr lang="en-US"/>
          </a:p>
        </p:txBody>
      </p:sp>
      <p:sp>
        <p:nvSpPr>
          <p:cNvPr id="4956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1200"/>
            <a:ext cx="4611688" cy="3459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16438-7F12-4FB1-A583-292F0B3C0467}" type="slidenum">
              <a:rPr lang="en-US"/>
              <a:pPr/>
              <a:t>29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ln/>
        </p:spPr>
        <p:txBody>
          <a:bodyPr lIns="93765" tIns="46060" rIns="93765" bIns="46060"/>
          <a:lstStyle/>
          <a:p>
            <a:endParaRPr lang="en-US"/>
          </a:p>
        </p:txBody>
      </p:sp>
      <p:sp>
        <p:nvSpPr>
          <p:cNvPr id="3819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1200"/>
            <a:ext cx="4611688" cy="3459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51DA2-8996-4FC7-B72A-6F6CDE465AEB}" type="slidenum">
              <a:rPr lang="en-US"/>
              <a:pPr/>
              <a:t>33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ln/>
        </p:spPr>
        <p:txBody>
          <a:bodyPr lIns="93765" tIns="46060" rIns="93765" bIns="46060"/>
          <a:lstStyle/>
          <a:p>
            <a:endParaRPr lang="en-US"/>
          </a:p>
        </p:txBody>
      </p:sp>
      <p:sp>
        <p:nvSpPr>
          <p:cNvPr id="387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1200"/>
            <a:ext cx="4611688" cy="3459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17C6B-876D-4A8D-A06C-F68F23A5B8A0}" type="slidenum">
              <a:rPr lang="en-US"/>
              <a:pPr/>
              <a:t>47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ln/>
        </p:spPr>
        <p:txBody>
          <a:bodyPr lIns="93765" tIns="46060" rIns="93765" bIns="46060"/>
          <a:lstStyle/>
          <a:p>
            <a:endParaRPr lang="en-US"/>
          </a:p>
        </p:txBody>
      </p:sp>
      <p:sp>
        <p:nvSpPr>
          <p:cNvPr id="3635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1200"/>
            <a:ext cx="4611688" cy="3459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Verisk_ppt_template_cov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4191000"/>
            <a:ext cx="5562600" cy="2057400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image00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219200" cy="8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4208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97CACA-5FE9-4C10-9A77-2096ADBAE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4208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CFAC9A-E24B-46E9-BEA8-26E21C26ED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533400"/>
            <a:ext cx="8226425" cy="88265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A8306C-FC2E-4131-9754-E73A5C031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4208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69895E-A400-4C39-8152-DAC159BDFD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182688"/>
          </a:xfrm>
          <a:prstGeom prst="rect">
            <a:avLst/>
          </a:prstGeom>
          <a:gradFill flip="none" rotWithShape="1">
            <a:gsLst>
              <a:gs pos="0">
                <a:srgbClr val="BFBFBF">
                  <a:tint val="66000"/>
                  <a:satMod val="160000"/>
                </a:srgbClr>
              </a:gs>
              <a:gs pos="50000">
                <a:srgbClr val="BFBFBF">
                  <a:tint val="44500"/>
                  <a:satMod val="160000"/>
                </a:srgbClr>
              </a:gs>
              <a:gs pos="100000">
                <a:srgbClr val="BFBFBF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192213"/>
            <a:ext cx="9144000" cy="76200"/>
          </a:xfrm>
          <a:prstGeom prst="rect">
            <a:avLst/>
          </a:prstGeom>
          <a:solidFill>
            <a:srgbClr val="0078AE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</p:txBody>
      </p:sp>
      <p:sp>
        <p:nvSpPr>
          <p:cNvPr id="228" name="Content Placeholder 2"/>
          <p:cNvSpPr>
            <a:spLocks noGrp="1"/>
          </p:cNvSpPr>
          <p:nvPr>
            <p:ph idx="1"/>
          </p:nvPr>
        </p:nvSpPr>
        <p:spPr>
          <a:xfrm>
            <a:off x="703263" y="1457325"/>
            <a:ext cx="7854329" cy="4562475"/>
          </a:xfrm>
          <a:prstGeom prst="rect">
            <a:avLst/>
          </a:prstGeom>
        </p:spPr>
        <p:txBody>
          <a:bodyPr lIns="0"/>
          <a:lstStyle>
            <a:lvl1pPr marL="228600" indent="-228600">
              <a:defRPr>
                <a:latin typeface="Arial" pitchFamily="34" charset="0"/>
                <a:cs typeface="Arial" pitchFamily="34" charset="0"/>
              </a:defRPr>
            </a:lvl1pPr>
            <a:lvl2pPr>
              <a:spcBef>
                <a:spcPts val="300"/>
              </a:spcBef>
              <a:defRPr>
                <a:latin typeface="Arial" pitchFamily="34" charset="0"/>
                <a:cs typeface="Arial" pitchFamily="34" charset="0"/>
              </a:defRPr>
            </a:lvl2pPr>
            <a:lvl3pPr marL="1089025" indent="-174625"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9" name="Title 1"/>
          <p:cNvSpPr>
            <a:spLocks noGrp="1"/>
          </p:cNvSpPr>
          <p:nvPr>
            <p:ph type="title"/>
          </p:nvPr>
        </p:nvSpPr>
        <p:spPr>
          <a:xfrm>
            <a:off x="703264" y="0"/>
            <a:ext cx="8446408" cy="12668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600" b="1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72200"/>
            <a:ext cx="83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38862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787900" y="1981200"/>
            <a:ext cx="38862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29430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7200" y="1981200"/>
            <a:ext cx="2590800" cy="426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276600" y="1981200"/>
            <a:ext cx="2590800" cy="426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6096000" y="1981200"/>
            <a:ext cx="2590800" cy="426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8114524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3886200" cy="203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787900" y="1981200"/>
            <a:ext cx="3886200" cy="203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457200" y="4140200"/>
            <a:ext cx="3886200" cy="203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787900" y="4140200"/>
            <a:ext cx="3886200" cy="203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26119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72000" y="6553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 Verisk Analytics, Inc., 2012. Not for copying or distribution without permission.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23515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erisk_ppt_template_v3_separator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990600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0" y="1905000"/>
            <a:ext cx="3352800" cy="609600"/>
          </a:xfrm>
        </p:spPr>
        <p:txBody>
          <a:bodyPr anchor="ctr" anchorCtr="0">
            <a:noAutofit/>
          </a:bodyPr>
          <a:lstStyle>
            <a:lvl1pPr algn="ctr">
              <a:defRPr sz="3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75590915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Callou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isk_ppt_template_v3_separator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05400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676273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erisk_ppt_template_interior_header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142" y="0"/>
            <a:ext cx="9142858" cy="1628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image00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"/>
            <a:ext cx="762000" cy="54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67" r:id="rId5"/>
    <p:sldLayoutId id="2147483654" r:id="rId6"/>
    <p:sldLayoutId id="2147483661" r:id="rId7"/>
    <p:sldLayoutId id="2147483664" r:id="rId8"/>
    <p:sldLayoutId id="2147483662" r:id="rId9"/>
    <p:sldLayoutId id="2147483670" r:id="rId10"/>
    <p:sldLayoutId id="2147483671" r:id="rId11"/>
    <p:sldLayoutId id="2147483672" r:id="rId12"/>
    <p:sldLayoutId id="2147483676" r:id="rId13"/>
    <p:sldLayoutId id="2147483677" r:id="rId14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0" indent="-18288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182880" algn="l" defTabSz="9144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1000" y="5105400"/>
            <a:ext cx="8305800" cy="167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Public Protection Classification (PPC)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   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Telecommunicators</a:t>
            </a:r>
            <a:endParaRPr lang="en-US" sz="3600" b="1" u="sng" dirty="0">
              <a:solidFill>
                <a:srgbClr val="00B050"/>
              </a:solidFill>
            </a:endParaRP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10600" cy="4800600"/>
          </a:xfrm>
        </p:spPr>
        <p:txBody>
          <a:bodyPr>
            <a:normAutofit lnSpcReduction="10000"/>
          </a:bodyPr>
          <a:lstStyle/>
          <a:p>
            <a:pPr indent="-228600">
              <a:buNone/>
            </a:pPr>
            <a:r>
              <a:rPr lang="en-US" sz="3200" dirty="0"/>
              <a:t>Telecommunicator performance based on:</a:t>
            </a:r>
          </a:p>
          <a:p>
            <a:pPr lvl="1" indent="-228600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000" dirty="0"/>
              <a:t> Call receipt</a:t>
            </a:r>
          </a:p>
          <a:p>
            <a:pPr lvl="2" indent="-22860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800" dirty="0"/>
              <a:t>Answer 95% of alarms within 15 seconds and 99% of alarms within 40 seconds</a:t>
            </a:r>
          </a:p>
          <a:p>
            <a:pPr lvl="1" indent="-228600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3000" dirty="0"/>
              <a:t>Call processing</a:t>
            </a:r>
          </a:p>
          <a:p>
            <a:pPr lvl="2" indent="-22860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800" dirty="0"/>
              <a:t>Complete 80% of emergency dispatching within 60 seconds and 95% within 106 seconds</a:t>
            </a:r>
          </a:p>
          <a:p>
            <a:pPr lvl="1" indent="-228600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000" dirty="0"/>
              <a:t> Call transfer</a:t>
            </a:r>
          </a:p>
          <a:p>
            <a:pPr lvl="2" indent="-22860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800" dirty="0"/>
              <a:t>Transfer 95% of all alarms from a PSAP within 30 seconds, if applicable</a:t>
            </a:r>
          </a:p>
          <a:p>
            <a:pPr indent="-228600">
              <a:buClr>
                <a:srgbClr val="FFC000"/>
              </a:buClr>
              <a:buFont typeface="Wingdings" pitchFamily="2" charset="2"/>
              <a:buChar char="§"/>
            </a:pPr>
            <a:endParaRPr lang="en-US" dirty="0"/>
          </a:p>
          <a:p>
            <a:pPr indent="-228600">
              <a:buFont typeface="Times New Roman" pitchFamily="18" charset="0"/>
              <a:buNone/>
            </a:pPr>
            <a:endParaRPr lang="en-US" sz="4000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Telecommunicators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534400" cy="4724400"/>
          </a:xfrm>
          <a:noFill/>
          <a:ln/>
        </p:spPr>
        <p:txBody>
          <a:bodyPr/>
          <a:lstStyle/>
          <a:p>
            <a:pPr marL="354013" indent="-242888">
              <a:buNone/>
            </a:pPr>
            <a:r>
              <a:rPr lang="en-US" sz="3200" dirty="0"/>
              <a:t>Emergency Dispatch Protocols for Fire Service (EDP):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Telecommunicators have EDP containing questions and use those protocols to provide pre-arrival instructions to emergency responders and callers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Telecommunicators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382000" cy="4800600"/>
          </a:xfrm>
          <a:noFill/>
          <a:ln/>
        </p:spPr>
        <p:txBody>
          <a:bodyPr>
            <a:normAutofit/>
          </a:bodyPr>
          <a:lstStyle/>
          <a:p>
            <a:pPr marL="354013" indent="-242888">
              <a:buNone/>
            </a:pPr>
            <a:r>
              <a:rPr lang="en-US" sz="3200" dirty="0"/>
              <a:t>Initial Training, Certification, Con-Ed, Quality Assurance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Telecommunicators are certified in the knowledge, skills, and abilities corresponding to their job functions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Telecommunicators participate in continuing education and/or in-service training  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Quality-assurance programs as appropriate for their positions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914400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Dispatch Circuits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46470" name="Rectangle 6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 indent="-228600">
              <a:lnSpc>
                <a:spcPct val="115000"/>
              </a:lnSpc>
              <a:buNone/>
            </a:pPr>
            <a:r>
              <a:rPr lang="en-US" sz="3200" dirty="0"/>
              <a:t>Review of the dispatch circuit </a:t>
            </a:r>
          </a:p>
          <a:p>
            <a:pPr lvl="1" indent="-228600">
              <a:lnSpc>
                <a:spcPct val="115000"/>
              </a:lnSpc>
              <a:buClr>
                <a:srgbClr val="92D050"/>
              </a:buClr>
              <a:buFontTx/>
              <a:buChar char="•"/>
            </a:pPr>
            <a:r>
              <a:rPr lang="en-US" sz="2800" dirty="0"/>
              <a:t>Type of dispatch circuits provided</a:t>
            </a:r>
          </a:p>
          <a:p>
            <a:pPr lvl="1" indent="-228600">
              <a:lnSpc>
                <a:spcPct val="115000"/>
              </a:lnSpc>
              <a:buClr>
                <a:srgbClr val="92D050"/>
              </a:buClr>
              <a:buFontTx/>
              <a:buChar char="•"/>
            </a:pPr>
            <a:r>
              <a:rPr lang="en-US" sz="2800" dirty="0"/>
              <a:t> Monitoring for integrity</a:t>
            </a:r>
          </a:p>
          <a:p>
            <a:pPr lvl="1" indent="-228600">
              <a:lnSpc>
                <a:spcPct val="115000"/>
              </a:lnSpc>
              <a:buClr>
                <a:srgbClr val="92D050"/>
              </a:buClr>
              <a:buFontTx/>
              <a:buChar char="•"/>
            </a:pPr>
            <a:r>
              <a:rPr lang="en-US" sz="2800" dirty="0"/>
              <a:t> Emergency power supply and Testing </a:t>
            </a:r>
          </a:p>
          <a:p>
            <a:pPr lvl="2" indent="-228600">
              <a:lnSpc>
                <a:spcPct val="115000"/>
              </a:lnSpc>
              <a:buClr>
                <a:srgbClr val="92D050"/>
              </a:buClr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Fire Department 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buClr>
                <a:srgbClr val="92D050"/>
              </a:buClr>
              <a:buNone/>
            </a:pPr>
            <a:r>
              <a:rPr lang="en-US" sz="3000" dirty="0"/>
              <a:t>Credit for Fire Department - 50 points</a:t>
            </a:r>
          </a:p>
          <a:p>
            <a:pPr>
              <a:buClr>
                <a:srgbClr val="92D050"/>
              </a:buClr>
            </a:pPr>
            <a:r>
              <a:rPr lang="en-US" sz="2600" dirty="0"/>
              <a:t>Fire Engines – 6 points</a:t>
            </a:r>
          </a:p>
          <a:p>
            <a:pPr>
              <a:buClr>
                <a:srgbClr val="92D050"/>
              </a:buClr>
            </a:pPr>
            <a:r>
              <a:rPr lang="en-US" sz="2600" dirty="0"/>
              <a:t>Reserve Engines – 0.5 points</a:t>
            </a:r>
          </a:p>
          <a:p>
            <a:pPr>
              <a:buClr>
                <a:srgbClr val="92D050"/>
              </a:buClr>
            </a:pPr>
            <a:r>
              <a:rPr lang="en-US" sz="2600" dirty="0"/>
              <a:t>Pump Capacity – 3 points</a:t>
            </a:r>
          </a:p>
          <a:p>
            <a:pPr>
              <a:buClr>
                <a:srgbClr val="92D050"/>
              </a:buClr>
            </a:pPr>
            <a:r>
              <a:rPr lang="en-US" sz="2600" dirty="0"/>
              <a:t>Ladder Service – 4 points</a:t>
            </a:r>
          </a:p>
          <a:p>
            <a:pPr>
              <a:buClr>
                <a:srgbClr val="92D050"/>
              </a:buClr>
            </a:pPr>
            <a:r>
              <a:rPr lang="en-US" sz="2600" dirty="0"/>
              <a:t>Reserve Ladder Service – 0.5 points</a:t>
            </a:r>
          </a:p>
          <a:p>
            <a:pPr>
              <a:buClr>
                <a:srgbClr val="92D050"/>
              </a:buClr>
            </a:pPr>
            <a:r>
              <a:rPr lang="en-US" sz="2600" dirty="0"/>
              <a:t>Deployment Analysis– 10 points</a:t>
            </a:r>
          </a:p>
          <a:p>
            <a:pPr>
              <a:buClr>
                <a:srgbClr val="92D050"/>
              </a:buClr>
            </a:pPr>
            <a:r>
              <a:rPr lang="en-US" sz="2600" dirty="0"/>
              <a:t>Company Personnel – 15 points</a:t>
            </a:r>
          </a:p>
          <a:p>
            <a:pPr>
              <a:buClr>
                <a:srgbClr val="92D050"/>
              </a:buClr>
            </a:pPr>
            <a:r>
              <a:rPr lang="en-US" sz="2600" dirty="0"/>
              <a:t>Training – 9 points</a:t>
            </a:r>
          </a:p>
          <a:p>
            <a:pPr>
              <a:buClr>
                <a:srgbClr val="92D050"/>
              </a:buClr>
            </a:pPr>
            <a:r>
              <a:rPr lang="en-US" sz="2600" dirty="0"/>
              <a:t>Operational Considerations - 2 points</a:t>
            </a:r>
          </a:p>
          <a:p>
            <a:pPr>
              <a:buClr>
                <a:srgbClr val="92D050"/>
              </a:buClr>
            </a:pPr>
            <a:endParaRPr lang="en-US" sz="3200" dirty="0"/>
          </a:p>
        </p:txBody>
      </p:sp>
      <p:sp>
        <p:nvSpPr>
          <p:cNvPr id="929795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1420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31787"/>
            <a:ext cx="7772400" cy="1420813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Determining Needed Fire Flow</a:t>
            </a:r>
            <a:b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Commercial Properties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93100" cy="3987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Clr>
                <a:srgbClr val="92D050"/>
              </a:buClr>
              <a:buFontTx/>
              <a:buChar char="•"/>
            </a:pPr>
            <a:r>
              <a:rPr lang="en-US" dirty="0"/>
              <a:t> Effective area</a:t>
            </a:r>
          </a:p>
          <a:p>
            <a:pPr>
              <a:lnSpc>
                <a:spcPct val="90000"/>
              </a:lnSpc>
              <a:buClr>
                <a:srgbClr val="92D050"/>
              </a:buClr>
              <a:buFontTx/>
              <a:buChar char="•"/>
            </a:pPr>
            <a:r>
              <a:rPr lang="en-US" dirty="0"/>
              <a:t> Construction Factor</a:t>
            </a:r>
          </a:p>
          <a:p>
            <a:pPr>
              <a:lnSpc>
                <a:spcPct val="90000"/>
              </a:lnSpc>
              <a:buClr>
                <a:srgbClr val="92D050"/>
              </a:buClr>
              <a:buFontTx/>
              <a:buChar char="•"/>
            </a:pPr>
            <a:r>
              <a:rPr lang="en-US" dirty="0"/>
              <a:t> Occupancy Factor</a:t>
            </a:r>
          </a:p>
          <a:p>
            <a:pPr>
              <a:lnSpc>
                <a:spcPct val="90000"/>
              </a:lnSpc>
              <a:buClr>
                <a:srgbClr val="92D050"/>
              </a:buClr>
              <a:buFontTx/>
              <a:buChar char="•"/>
            </a:pPr>
            <a:r>
              <a:rPr lang="en-US" dirty="0"/>
              <a:t> Exposure Factor</a:t>
            </a:r>
          </a:p>
          <a:p>
            <a:pPr>
              <a:lnSpc>
                <a:spcPct val="90000"/>
              </a:lnSpc>
              <a:buClr>
                <a:srgbClr val="92D050"/>
              </a:buClr>
              <a:buFontTx/>
              <a:buChar char="•"/>
            </a:pPr>
            <a:r>
              <a:rPr lang="en-US" dirty="0"/>
              <a:t> Needed Fire Flow Reports</a:t>
            </a:r>
          </a:p>
          <a:p>
            <a:pPr>
              <a:lnSpc>
                <a:spcPct val="90000"/>
              </a:lnSpc>
              <a:buClr>
                <a:srgbClr val="92D050"/>
              </a:buClr>
              <a:buFontTx/>
              <a:buChar char="•"/>
            </a:pPr>
            <a:r>
              <a:rPr lang="en-US" dirty="0"/>
              <a:t> Sprinklered - NFF = 0 gpm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787"/>
            <a:ext cx="8229600" cy="1420813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Determining NFF- Residential Areas</a:t>
            </a:r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457199" y="1910065"/>
            <a:ext cx="8270875" cy="3536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2800" dirty="0"/>
              <a:t>Residential Needed Fire Flow based on average distance between dwellings</a:t>
            </a:r>
          </a:p>
          <a:p>
            <a:pPr lvl="2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 0 - 10 feet  	  - 1500 gpm</a:t>
            </a:r>
          </a:p>
          <a:p>
            <a:pPr lvl="2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 11 - 20 feet 	  - 1000 gpm</a:t>
            </a:r>
          </a:p>
          <a:p>
            <a:pPr lvl="2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 21 - 30 feet          - 750 gpm</a:t>
            </a:r>
          </a:p>
          <a:p>
            <a:pPr lvl="2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 30+ feet 	            - 500 gpm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787"/>
            <a:ext cx="8229600" cy="1420813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Determining NFF- Residential Areas</a:t>
            </a:r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533400" y="1905000"/>
            <a:ext cx="8270875" cy="2675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2800" dirty="0"/>
              <a:t>Needed Fire Flow of 1 and 2 family dwellings with effective area greater than 4,800 square feet</a:t>
            </a:r>
          </a:p>
          <a:p>
            <a:pPr lvl="2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 Use the Needed Fire Flow formula </a:t>
            </a:r>
          </a:p>
          <a:p>
            <a:pPr lvl="2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 Duration as specified in Section 604</a:t>
            </a:r>
          </a:p>
          <a:p>
            <a:pPr lvl="1"/>
            <a:endParaRPr lang="en-US" sz="2800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98487"/>
            <a:ext cx="8115300" cy="925513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Individual Property</a:t>
            </a:r>
          </a:p>
        </p:txBody>
      </p:sp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398462" y="1823684"/>
            <a:ext cx="8347075" cy="2367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 anchor="b">
            <a:spAutoFit/>
          </a:bodyPr>
          <a:lstStyle/>
          <a:p>
            <a:pPr marL="282575" indent="-171450" eaLnBrk="0" hangingPunct="0">
              <a:spcBef>
                <a:spcPct val="0"/>
              </a:spcBef>
              <a:buClr>
                <a:srgbClr val="92D050"/>
              </a:buClr>
              <a:buSzTx/>
              <a:buFontTx/>
              <a:buChar char="•"/>
            </a:pPr>
            <a:r>
              <a:rPr lang="en-US" sz="2800" dirty="0">
                <a:effectLst/>
              </a:rPr>
              <a:t>Applies to specifically rated properties having a Needed Fire Flow greater than 3,500 gpm</a:t>
            </a:r>
          </a:p>
          <a:p>
            <a:pPr marL="282575" indent="-171450" eaLnBrk="0" hangingPunct="0">
              <a:spcBef>
                <a:spcPct val="0"/>
              </a:spcBef>
              <a:buClr>
                <a:srgbClr val="92D050"/>
              </a:buClr>
              <a:buSzTx/>
              <a:buFontTx/>
              <a:buChar char="•"/>
            </a:pPr>
            <a:r>
              <a:rPr lang="en-US" sz="2800" dirty="0">
                <a:effectLst/>
              </a:rPr>
              <a:t>Not included with the grading of the Community</a:t>
            </a:r>
          </a:p>
          <a:p>
            <a:pPr marL="282575" indent="-171450" eaLnBrk="0" hangingPunct="0">
              <a:spcBef>
                <a:spcPct val="0"/>
              </a:spcBef>
              <a:buClr>
                <a:srgbClr val="92D050"/>
              </a:buClr>
              <a:buSzTx/>
              <a:buFontTx/>
              <a:buChar char="•"/>
            </a:pPr>
            <a:r>
              <a:rPr lang="en-US" sz="2800" dirty="0">
                <a:effectLst/>
              </a:rPr>
              <a:t>PPC may be different from the graded community</a:t>
            </a:r>
            <a:r>
              <a:rPr lang="en-US" sz="3600" dirty="0">
                <a:effectLst/>
              </a:rPr>
              <a:t>	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/ Automatic Aid / Mutual Aid</a:t>
            </a:r>
            <a:endParaRPr lang="en-US" sz="3600" u="sng" dirty="0"/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762000" y="0"/>
            <a:ext cx="7772400" cy="1420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AutoShape 6" descr="data:image/jpeg;base64,/9j/4AAQSkZJRgABAQAAAQABAAD/2wCEAAkGBhQSERUUExMWFRUUGBwaGBYXGBsbGBgcGB0ZHBgaHBoYHCYfGBsjGxwcHy8gJCcpLCwsGB4xNTAqNSYrLCkBCQoKDgwOGg8PGiwlHyQpLC0sLywpLC0sLCwsLCwsLCkpLCwsKSksLCwsLCwsLCwpLCwsKSwsLCwsLCwsLCwsLP/AABEIAK4BIgMBIgACEQEDEQH/xAAcAAABBQEBAQAAAAAAAAAAAAAFAgMEBgcBAAj/xABQEAABAwIDAwcIBgcHAQcFAQABAgMRACEEEjEFQVEGEyJhcYGRBxQyUpKhsdEjQlPB0vAWJGJzgrLhFTNDcqLC8eI0RGN0o8PTg4STs+MX/8QAGgEAAwEBAQEAAAAAAAAAAAAAAAECAwQFBv/EADARAAICAQMDAQcDBAMAAAAAAAABAhEDEiExBEFRBRMiYXGBkeEyQrEUI9HxFVOh/9oADAMBAAIRAxEAPwCsbb21iEvvw87ZxducVEBShpm93VUB7bWJJCk4l3ST9Ivq3T11L2hhC9i3UoSTDjtics9JRi9o3mhDgUpYQowc0CNNRO65/Mmkot7oxsnMbefMFb728xzix3+lw402jbj6c307xJhUZ1m021Ovu1pSMC64VSCUpMH6pMagJJkxrUdvFAQAmSTEWgE/n/mhxnDcVp8EhG2cSnL+sO2GvOLt13N6kMbcxJScrzsaKJcVaB29lRTIyiySfAiLxAII0Gk/CoildIQklIvJI+NrfnqrNp9x3YZVt3EAAl5yIJkOKE9ZOndTSNrPKIPnLt/ql1YIPCZE8bH5UIRjik6KuN5MRu11FPJCVZkkBKiJEX+IkdopU0MKYjb7wTBxDs7jmUSOKSoKg9R+FNJ228SFecPlKSTlLi59x0PutwqM76AhYNiFAxBneQd/DfQ5ZWgz9WTlVx4X38aaQBwbce0556FXSOfX0es3k+PGkNbdfKUAPPST9qqTxkk6ToKDuAxBMqSJObgQLA/dT+FHQgTBEC1ibEXmbdnCmILDEPFJUnEvEJOpcKZtO9V9/wDSjHI3HvqSSp1S9RPOrzJ6spPvoL5sEoBzBSViCkL9AxI0VExJy20OsxT2GZLYIBWhatVGYKiDG++szJ7omujHP2bTaMp3KNJl4XtBYEl1Y/jPzpvC7XW4MyXHImxzKv77ax3VTsVtvnUkHMCANDEkhQUTNtTr4VM2PiVJKUgfRCT0TNxEm4BMxYV1LrYuaVbHM8ElHktYxrn2i/bV864jaCzo6s7vTVr40Jf2mlPOlKwYQFpm40tHUZT40rYz8ykJgJEnrKiSa7Flg5KNcmGiVNhXz1z7RftK+dd88c+0X7avnSMtey10UvBlbF+eufaL9pXzr3njn2i/bV86Rlr0UUvAan5F+eOfaL9tXzrnnjn2i/bV86Tlr2Wil4C35FeeufaL9tXzrxxrn2i/aV86TlrkUUvAW/Ivz1z7Rftq+dcONc+0X7avnSctcy0UvAW/Irz1z7Rftq+dcONc+0X7avnSFi35ioD+1UpMeN9OMx1XqJyjBWyoqUuAiraCxq6sDT01b7DfXDtJYiXV3n66vnVPxG3FBZAUMhOgkC8xqPzFMYvFrcXlbk3giI7Ba2gNedLqrtRR1LA9rZdhtFZuHXCDp01fOu+fO/aOe2r50D2ftEKT6WXJvIudLZRw076TszbMkBe+RJsBHXHZWy6mCStGLxT33Dhxzv2rntq+dcOOd+1X7avnSLHQzXMtdi0vdGFs0fZTqiw1KiTzabyfVFer2yf7hr92j+UV6vKa3PUXBh+1MYlLz8KWFh1eUgCB0lST18DPwoe8sJBldwswbEm2UqsZPEXA1pW0sCo4l8DLZ9dz+0pXVcD3T4ubTYW0krV6K7XmVdGCJ3CxISTpu4Z4ltZc6sIbJSUL6akJhV3JB5wKuiJkBRB1H1TFC+UuGyOhYEKBtCeiRrMg7tIN4jdUZraGTKpGYZQoKm4UDoIAsdL3uAd1TVcq0loJDZGU2VmmeJJI1JuTHhW8skJQ02ZaJRlqSBI2iSpJiSlJTBuCLmLnfPw4VIdQUyspJSSAATASTeIN9OMUPxGKz5QNACIsI3+l9b40hGJUFSDcTr4fCuGTOlRHXsVIuN4gaxe99d3HhS2sd9Jqcp74670jDqBWJAi9z16Ezb8mkukBUDo9Uz29eo0rMoJjEJzQqFSbAgWFpPWDu6q7isPKJQLmLiIIMTI1AETO69RmkzqQZt0k927h31x7Bqg5SJAJMEgnqG42E98a1NCG1kKBKpnceN7mLWn82pezzFomx8T0dOBPC/CorSpI4GbdtT28OIMk5ZsASYmAZBTc7xBsKtbAx9hrIhRKrqnoi6Qq0kDS0x2XFcT0oEZisXUVCwCSCADF7TGvjSGhnOqejmgG4MeiBAEyRB6r9VNrnNJGVaQUqTBBN9wEERw7euq55JHn1k2+tCbkjjMze2mh3U+y4UpTMKKjca6SAIIkki82+bbSwpalKSAIhIy6gzliANO4WPYY3OHKQBlUkmQDMR16neNalqg5JmIxxCVCSEwAT1IywLGIMXonyf2rzczKgopEAEm8meu1hHEUDxBzFe5RH1TYydO/T/ipWA2ipHOKCRn4rMZJsTHHQa76qE2pJ2TOKcWi/wCFUVDMbBQEJ4dsb6fioexlpyBGfMoAKNiCM2ki/Z3VKxeJDYk8QK93HJaLZ5cl71IVlr2WnIr0VrZmN5a8U1A23tbmEi0kmI/OlDW+WSSqCgjTffrNYT6iEHpbNVinJWkWDLSVkAEnQCT2VX9v7dDa2VoIUmCREkEm146qr+I5QrWtRmxsoDQD7zWOTrIwdLc0h00pKy8Jx7ZVlzCeE8Yj4++pEVlyscUqESVCJPD88OoUfwXKJQHSKhmgagKATpE2rGHX7+8jSfStcMtGMXlQTPGZ3W+FVrFY1vMg5EhSgQYAtprNtDJNdf2yX19EpaAgErvPdBzEEiwH9BJIU4krXGWTmVeOAyhWpF4HhxnNm9p+ngrHj0/qOvYNSkc5aQTIsBA0CQOozcDfTbbym1qhwiIHQIE8QVCdOP8AxUfEOxdNo3zY9ok76ZKoIAUDMTAMmB8L1yyabtHSo+SQrEgyImDMzJniCfz4Vxp2SDJnQXsO+oTZ6M63tB0O7tqRhJGlo3+6smXWxdth4slAkJCIGUpBE6zr8qItvAmPATcxviq3hMaEsEkkmSBuJJG7h276ObJu0k5IkXMjXeeJvXrdPltKPwPLy46bZqGyh9A1+7T/ACivV7ZX9w1+7T/KK9XNLk7U9j585Q7RUcS99LbnXBH1kkKI1O6woXtDE5j6QNgLGeyesUY2+kpfeEjpPL6AJCgSpWoi86R1eIfEMpsRIBiNf2rmd88LWrlTdUb0rHWm5bOl+BIPhodN/wB9NqbgXbGaZzXTpuy2E7++pOzdlOvKysoUQRKibIGUFRlVkgQDqRU19lISAVIJU3zhVEm5sCTMqjfreKa7g7AmIw2UjUiY018JpPMjfJ6tI7Z6uHCj+x8GwMS2l/MpsnIrMrmwM0DMVIKjCfSyzoNa1HZHk+wJQl0YYpkqs44tcZVZRAJAIIE3BqdLNO1mKPMwQlBKiTGXU7oEbzXfNFJWApJTf6wj+YV9FYPZbTBTzSQgZoIQEpBm1wkAa3q3LAi8R10aaBUz5LLxAgEHKSerqvr1USwTosFJKR+TMaiK+jX9k4JyQprDrnUFDZ+7q91RXuQOAV/3Vsf5ZTuj6pG6pcbBxPmTEPKzmSSdCNBa0dg+dSkKUpKd0DdeBvB3/wDFaPtvycYcnEKTiMrjYUoNqTAKE7kqKySQALkXJHGRnQQpspGUJI1kaiZEnvAv8qGKhLTKiRbpCdAO83ib27acxOZXSMJUZ0k+0fWJtu99RXQYJsBJ6t53cJr2HegellB11IkDq/N6QUSULKCFfWAIBiUm1+/WkuuSoKAGhB65JmTpJqMh3ogCZ3nfRB8pcQFRc2OURmgbzJGbhbto37iqiNzk2Cd868IET22qa+0AVJI+sYJ1EZSSRp1AkRr3MYkpEZRACYG8gzfXT875h50W9MkQL6gEdtpkadtCYqJaH1JgyvMSF5kkkndlJndYUS2vt8uISpJKQVAlJI0i0/s69LTTjQV5wltOiQEnLunMSM8b7k0rACRBKoCTIFwRETGhtuMHhVrI4qlwZvGm7Zb0beyIBdQpBSkZgRqTvSRYi3dNTdn7YQ9GUGcua/wNUBzaBJDcaW4COzdup1h8okjgAYmRaN97gXrrXVyXyOd9MmO7f20l16SIA6MazB49vVUZpJSqbE79/brr2V5JTplB4zEx/wAfGo4R0QAb3nha/wALVwzm5ScjpiklQ9tHGl1al3AHRi0DdoPuqO2yRqRO/rG/4VMPDUbxvE1DcR0r6fAEce6lbb3KXFDxw4KQCb+49Q7jTb7P0aFpURmlKp0BB3ZZt28DrXEpNoJ03biPhuNdcSQlSUiQYMEx6JIBjfr+b0hoht6i83+W80VxuKBCunJIvCUg29bw0GsDjQXKSYFhvM8de3+lSMMQlRNoUMskTa0n/i9axlWwpRvcSCEyCNOO48L6bqexBESqfETwEAjT51x2XVEtISlKU9ESAYAJJv6ZsT/QCmltE3KRFvC1o3b/AMiqqmHJxEQbEkHW4+/rqacSjJCU5VKvrOk8bxbQnhwprMhSRGYG8X17gLdvUK4FJBBsd5nTWw0BI+WlTYnudcxdgDIHy0t1UX2WpJCAt5YUk2SDAAgwZVYEmh+IZbSyCCrOrWYjU7h9/EXqCHL5YAUOJEAd9NXjd8kOOpH0lsf/ALOz0p+jRe1+iL16hvJtJ8zw37lv+RPVXqr2nwKUPiYjynStT75QkZUOOKOUXSM5kkxa97G1tKe5A4ZLm0WEqAKA5ICgCkgScsKMX4X76XtJBU7iEFXRLzhy5gNVkTcSQOEjXfU3k2lAx+DyJiHW0KUAQlSgBmN7jssII65SaZadOjT9qbPQcMUq9HKnMZvAKSoDWJAiAN8VjON2ZkxMqyBGeQCJFiLGAJHE76t3LzlUoPOYZDkJSlAASYBJAKwoi8gwAJtGk1R8TnKUZgCtXSEm+W6QP9M66RoDdOV2kdUMOnTOW6fYmt4XO87AhvMSlKCQgTOWMw1Ai5EwL1uHJ9Kk4dptbhWpLYkqMnpBCgOwTA6gKx7Ymylh3ImCTCTFukrQQb2vePjW4YDC/RMK4sifBH3Uou1YZ4aJONHHk6f5k/Gn9v8AJ9T60qSspGVSVSTCZScqgnQmTBFpB1sKRiUWHan4irCKqW5hEoj2xcK26hLjqQ4gguIQ2chClFSUxfKIKgBOh4CKm4DZmKw7jKASWytXOFJK03iOiYKBCdQIBVcmar/LFkK2gUaqWWSltbYUFQFALaVqFpUlMiCDFxGultA5ROsX7d9ZJbtGrexSsTs8odcKMQ4gqKlFIdSmAVHc42sARfsNSME+tElaedK4CFqDWUcUlSEJzEj4aCheIacxWKxDQbW24w5LTq0qyOIWQFiTAKUq3A3SoxXeUeyX3MQ0wwYw7LOQELGdKypAzqkjNoU7ySF8a1IDmBwrZQ4861hykA5VoZSFRfMSSSD3Wsd1CtmtbMxOYKYYcOayiw2gkEeluJSYJzdYpnlxtZGFbawyVZuaRzi0KuVpSCLnefSVHZMCJG7C2Phm2gpwOOqChkKHCgo52C1GRSZzIUSpZNghQOgqU7dF6Wkm+4dXyC2S7ADCRMkZFOJ0ME9FUWPGornkc2ebIU8gnQJcB69FpM09szlDg3EAhL4QlDjiVKXADbfRKruZglR6IkXvQbZfKXHOrfStgBeRTjfQ3tq6TZyrMkozAaXSncRTJocxXkMZVJTinBNxmQhW7fGWfdUJzyIuAJSMQ0tKdMzaknvIUZHV102PKTiETOFUnfbnRAvxSRu38DVowHK5asSMGpKg5zWZa83ouKAVGn1VKCSRvzUUDiUvG+SDGQYDCza6VqSbaAZhAH9aH4nyabQEyxPDIW4m5+qfuq87V8pScO4plecLSEkkJBAkA9s7riqdtDbLjzpeacWA4nnPSKCQNSAVaWkDhWOWSgrOvoui/q8jhqUdrtgLavJDEtthRw2I5wWJ5o5eyUjQHf1UGcw60JkpWDvCkkHsuLVdkcocc2SBiHBlJkFwHSJMScwAIJIkXqeOXGORmDj6OiJIWgKtOWbIM3+IrJZk+zOvJ6O4cZIv6/gzlNzmAOYbpG6kocKfSFjqe0QbVpi+VC1SHcNhHIKZJYB1UUzIPABXYaiYjGYFSfpdms+koHm1Kb9ExPRMyfC+tUpxfc5H6dlbqNP5Mz5LySZuDpANjH5NLcWY6Jkjxi35ir49sHZa1EebPtwTdp4HTKbB0CfTHWeuoq+SmzJBTicU1IFnGkqB4HoxI7KvVHyZf0WZ8Rb+W/8ABRcI/ln7+N6ju4om0/nq4VeXfJ9h1f3W1GpJn6Rpbf3moWK8nzrYlOJwrgHqrWZO4QW4JjdVKnwZSwThvKLX0KcX7aRGnGeN+ykNmxnw4/0q0nybY5SA4hkrQTZSVJiNNCQfAbqgYrkZjGiSvCPgDfzayOu4BFVRnQN5+dYEC/D8mnvOgBprfLYaabrG3XM9d3U4NSYSptUk/WG4/sqGvzppeGykBYvr13uARqBebxr30J0S0NoWDO42E7r677W311/MkAZYE2vwjWNd1OKZCe4kFWoNuI17q4/ijASUjKNB2xv/ADpSbBDKUFViq0zJ/pelIwgNjIjj+b05zSQoGbRJHVExNSW3QoEJ3XuN2gI3xxHZ3S2J7G4cm0fqeG/cN/yJr1c5ND9Tw37hv+RNeqyjD+Uzyxin86BJcWBYiIUsA8CSLz1V3kzinOcStKk5mVBxOYAmRvuRIF7ExJA30vlBKnnhfovOGNdFqj/KACT48a7yWaSrGYdMBQU62FJI3FQHeCJnwpNvsaYnBSuatBLY+x1YhZdyOKdUuAU6yhILi1BSpklaTFtDcUvZHJdbjoKcq+nk6QORJTAubzc6WmPC0vbfb2diHEea5kzCQV5G0pJhWQBPSUd5UrhUd7lHh/7QD4KG2wqxDonLAkqbBJ6R3axA3VWnya+1/auOQ1sjkv5vjWWXHG0uKlSUJKlSiDnjejQwom/dWgM4rMlBES4krCDY5TBTFjomBFZrtjlhhHMRiXm1qWpxlDDRbacKktk/TGSkQYkJ7d1Fcd5TMOpbbiGsSktgiCzuJSYsrq99NRpUiMmR5HqlyWTEbQzLSiCklQtBvfirLF+o0J2x5WmsO5zYZU4IBkLAjtEHt1oTjPKDhy6lwM4mAUmObHGdQvhVJ5W4tD2JzsJdLYSACpkhQOp3cZPfSldbGnTrHrrLx/s2prl1hFX5yPD7iakI5XYYiznihf4aykf2YdTiQf8Ay73/AMhrgw2yz/juj/7Z8fEms/7nhHb7PoH++S+n5NUa5QMIzKU8oBarZgeAgARIEQb8Z30rZuMTiFqWhRU0nLlBRAKhmzEFSQowQLgxNY+jEPB/9Ww72JaTAbUG3EggBIich3g61dsLyn2itrm/7MU2pSCkfSJQRaOiHCCSNdKcJSd6lRw5IRT9x2vkHMbsvCrWpbrqAVXVmWixICYE3CYAHXXcDhMCEFlLzaw4kpKedSZSdRAN7ffxNUIeTpw64TEEGOiXWEnrg5lcBSGuRjyXFBGCdlIAviGFEZgQZSIOhtPDfRcvB1PD03/Y/t+TR/0RwpCk5BlWhLahOraJyoEaJkz1wJp5nkuyhaVoEFIHflCQk9XopB4hIBrLm+RjsqLmExkpII5vmiDAi0OC9t9XXkJyYcYh1TjqQpMKZcABJGhIClRfTf41SlLwZzxYUm1k37e69wi7yLZ55CwVjKVLyyMpMpibTESmJ0KhvNMYvkOpTWRGKeSvnCvnLFRzekmDCYnpCwgzxNWpa4FV7H8p0owy8TLgbQ3zhAQklSTMZcxAmx31ZxkHlFyA86z/AEoTnVmOZAUU9DKYNutXUT1Cs42kVIxCyGigBSkBv1UpUmEkCfqADvmrUjy3YXfz4/zMoP8AK9U7ZvK/B48OlLKHVNJClc7hkixISLlZkyfdWWSDmqOzpOojgk3KNpqqujNnscszKRMG97FSAldrTMSOEnWmHMSpWp3EabirNF72OnUK2x7kvhswScPh5OkIKR/psND4VVsdyKwK3FhWKRh1BRHNFxJCYjQLUFCde/hXO+nl5PYw+qdLBp+ye3xv+TP8NhVLvJgWN7wABa4mwA13CjuCwQLL+dClFOjpWrICLEELTCzAiQEkSbjWrIz5K21iWsWFRvAkf6V1NHk1WkQl5NxlVdwEpOoutQANt24VUMMo+GZdR6hhzfpuPikl999yjO4Z1skggkEhQHSEwkq6Q1tlnpE9czUVxSk5SUlMJKbiQYSQDBTe8E6/AVoLvk7LY6KwEzMl3LEkRq0oA2Anqph7ybrWn0ja4haCIOsfRpjdG6olinyjfD1vSraT7VffjxwUNzIQSBYBRsbyFAAEXNwRqBrN6K7DZV0m8i1NreQ1mBhSS4YUbcEBRmN47iz/AJNlpBJCwBqSWiAN/wDiCrDyZ5Jc0iFOlf0qHEpsD9GSLyTuMwDTxY5qabQut6nBPp5Qx5HK+zT8r8hDbI5lDWHbzJBBhQ1kDo3JvcFRm0A8aVh9oONq5kqiCkpXllK0WJi+kSNZSeIiSG29kB7IqYLagoQmSCJggazPukb6g84hSEpVIknpRHNr0JANwk7xpeuw+aBzfKXEjOjEMNlXTWgAGC03zMz0iCo84oCLEtnjVF8puzM7Tb7ICoIQ4EgDLzo51vLAACClWXT6o3zWklpAWC8iSkFGaTKQuCRY3SrKD3cZqYNkNITziUi6UpOpCkpnmxBJEgnXW5oCz5oewhSYBB7SIHEcbUoNkoKskJNpsRPYL8L19KbNw8SEtpyqvC1CSSSTAAPR4Vj+18VKMUISCCVgAoMBx9GUQOKYOmihUuJNGeFrpAG4kix94qQytaeikmD+RUpYJVdMRrEJ+HypacGRCkoAy/WzmZ7D/Ss7JNx5OOjzPD2/wW/5E16m+Tv/AGTD6f3Len+RNerQdGLbcQG8S7KpUp1023DOr37v6ardxQSkEqcKdPTVHgmNR1ceFSdqQt58lSlZXnIREgdIybnTX86i3G05ZSklIuf2TJkHLFre+psmyPiNpIk5GkSRHSBPgSdaS3yiWk2CU2jopH37+uoTr0ExEHq+FNLRNxpPeKuzQnvbZW5q4q14JMHqgUhvax3BHcn5zUPmx3RTfCgCerFoIkgknWw+NMqBNxYUyUzYcalgQkCqitxNkphxsIE5yqDMKgTNogEkR2Xp1vauX0UT2kn3kWqAKddbCQm5JKJPUSVQB/Dl8TQ9iE7LhhvKhi+bCWkoSlAgJC3BAT1IcTGoHXQ1/wAouKUsOEozAQCQtUTexWsm/bHVVVKh217nPjSNNzTNkeV7GISM4ZXfQt5TG8SkjXsq78tdvLZxLQQSkOsFwjMoQUqQL5SJsqO6sY2ZhipTSN6lpEdqgKv/AJUdpAbXabzQE4cI1tK+cI10noCqkqFF3ZJ5VeU1WDW0G0c8lxvNJeeTBClJI6K76A99WvklyiXi2MK6oFHnC3UlIccVAbSsiCpWvR99YxymUl1OHymcuZCo+qVKUpN9LiTHUa03yXn9R2fO7EPj/wBN6k3uaKL02K5V+VrzHGOYdLHOhvKCpbhFyATAym0EUQx2Ow7+xHcSljmkPMrLiG8qVdELBAVlg3Bgkb9Ky7yrpA2riO1P/wCtFX7Y6c3JZQ4MYj3F2gkyk4rZ3qY0di2Vf7BV08mzuGy43zfn55gE86G4gKGmQ69tZSqtB8kJvj//ACaz4EUrKRsO13VjaDFujABO8FRPuOWOq2k1lfL7ZJXtLEqv6Y0aUr6idVJMcPGth5QvMsgYl0gc1MesonRKb6nvtw1rPtlK89ViH15UlxZtb1QEgEm9hB8ahyS2bNFjk4e0ra6+pRdlYh5pwpbdcbSTBUklHiEn41ouA2i2f+/bQFtC6hQnqhM95pvBbODrLSW2klaWk5gpKIWVITvjMMpubj0hvIjitlLbDbSgCpuCpRCSTmWmPRAsEnh8DTV2aL2aXG/z/AXbdUoKSnGvLCho5zZgTqC2EqCuxVdaxTzcJRjXoFglWHzi37Suke0k60B5UYX6NBUkAHNaE2KWXlCNT6SRftrOdjYnO82kydQQdDY/fVN0iVFNrbn/ADRr22OUuOaSnmil8KnNmw6k5dI0VeZPhS9keUB0D9YwTkptmaQZPYle7sV3VlIxKvW9yfw1KwWKX0+kbIJEQII7BXMs8Wz2J+i5IR1P+fwX/b3lXxCD+r4F0pj/ABW1yeNkGBHaZoFiPKs8HCH8E2bEHIVwZgmCRrIGk1Wf7Ve+1X7R+6nEbfxA0fcH/wBRY+CqF1EBT9Cz/tr7/wCjS9jcpkY9WHRh0OBxshTxWmQygSC2VEdMqNk9UncRVM8onLHEs4opaljmlQMiyQvLvIgQkz6MdV6L8jtuuRzinFlSV9JaipY5syCnpL4iRuBk76m8vsHh9oNJ6ZaUgnplCFFYgyCErCtYPCxroi9StHjZsTxTcJcovOJWk4bMUD6Ru5SBbMgmfG3fWJ7RQlGDeuek2wUiEhRSPNwVEySpJUYAJgFCtwFaSOXI5lCGsM+7KAjMlIEEDKRc67+8XvVFxez0hKEPpWmWUsQ8MoPMqS4pw5VTlIAAA670zJFDxeJRYJKjG8hOgjLu4a66eEdWOtpv1+4cKJ4XZrTkpAAlKiFhS7FIUQClWoOWCLETO6KZ/s1ABsVd/X1fd1Vk2kTOLXJuHJp8HB4Yx/gN7v2E16lcnGwMHhhwZb3fsJr1VaEYztp9IfdhRKi85J4/SHQdQtv0qOwoZSEDMVd8RxG+Zib6dhqVtrZoU+8cxGV1zsEuGdxJ8NSdaGjCwqCUhSTCwoiLxoRb/jdUEEPH4BKUlQcEgxkIvMDNB4Ak24Dwho07/wA/nqo7jGknUSnum8xehr+ESE8I4mTJqlIqLIyTGtLcSBIIvxrmbNpYJ0m9tfz20kLJmbnr66ZVC8O1Oun5tTrhvFO7KMLBKQoJIJBIAMbula9HsVjkrEJwyEBRUQoFHRgXuExA4G1XF0Jxb3K8SI11pD6BJg6SNe6jqcXMZg2DF8pTBI7NDfSant7XObMUpymLKcAmABMkawN+kmm2SolM5jgCal4HZhWsDIq53A1pGI5cOtODI002U3/vAroeoq0LTqR9ZM6gSDYk+VN1DaVnDsw5oEunNwmMthINQ5qPJ14ulyZWlHv8UVTkvySdXjmBkWG2lJWoqBgJTCu6Y99E+X/JvzraTjreIZlCWzkzArJQDIgH9m9rTU7avlTfcaUltpLWbolYJURmnSQADAN71S05JHQClhRsr0SNAI9/cayl1MW9j0Y+i5ceNyyuq+v33pFnwnk+cfaaWMRhkIhJyKWT0kJySeiNSPfVm2DsVOCwjGHcfaWUvOqKkLsAtt2JmN/3VmDKUpRlUgb8qkwDckgdY3TTIEyLdIRw1IrL29S2R1YvTFlwatey+C/my38svJ4cTii+1icKhK0IlDjmUpIQAREG1p76teztnMs7J8xOLYzqbcQV84kpCnQuTqDlBVWYbVeC3VKSQQQi4/yIn31HSdaJdS06o6cfoEZY1Nze6T48/UJnyQNjXauE/P8AHR3kryXY2cMU4doYd4u4dbYQgwZNx9YzpEddVVhpJF1KKr9FKZIj89VIxKQD0VZgfEXIjwAPfSXUSfYl+jYItr2j2+FL7h3lftnny0USlopUpKdL8443mPFRShInqoRs7lG5hswQkHNE9JQmP8pHGkYrEJUhpKTPNoUkmIuXnl27lD31AWykqE/zEcOCTRjd5Xe+xfqGNQ9Ogo7e9/kL4TytvN2Sw3YBMqzEnLIEk3P9TxophPKW/iSUqbbSQhRCgJPRkAC26eJ1qnpwrZIAAM/tf/z4x4+FiytobJQiVhJzHmwkDKCkCQqVSQQeiJIMia7LrsfLqNvk4zyvXiU/SAISgzcyJU0+mb8SRaq/gNsXZRzYC+cGZybKClCAE5eiQJGt+qpDwWtJK0BIUGzZARcEjcOsnvoVstOVxsqggqTHH0onq0qdpdjZSyQS0t/QJirTsjkc4tpDhWE8+FJSDFgQYUekLGJoRyc2OcTiENbjdZ4JGvy76Jcr+UJW84G1KS0yjIjIY0IBI3Tcjs7a4cMV+qR9l6jmyP8AtYnwtTfhdvuwj/8A5iv7dPgP/kpJ8ma9+IaHbb76p7WIUtAWXHYjUuR8aZfxZSE/SOkKMCHTG/qg1oo47qv5OCXU9ZGOt5NqviPD+pf9n8kHEZkIxaUZSJKCqFZhIsFDSSKexHJ15ETjlmTFs4ixIN13099ZyHgUBRWoJkwVLN5sd0nSlMrTnvNx0TmJCpSZ1MHsrZSS2SPMyY5S9+cl7z8Lv38ov42I59bHOgf5o/8AcNVDlJtV9h5TaMQ46goInnFWOb0rKuYBEadM9VDykcBTW0G0ZLhWaE5SIhNk3Ig5uy33VOLLrdUa+o9D/T41JS5fijR+U7zbuFQUHhEpCScyFiwFtFe49tY8HlG+bcAfzxrWtsuBeGYISU9JuL2MoWLfDrrI2HSmLTMbh99by3PEkvdTZ9Acmnf1PDfuG/5E16ucmSfMsNr/AHDX8ia9QZmMbbe+nf6Ju8sanctVgJvr7+6mXH0kAwMvAneIB16t8W6hUza2wFqxTx5yPpVkADTpnsp1OwUkEEkz+z/Xt3Vk5IzdENvFJSCEga3IEzrBCSYB13+FQNpOJUOiSQbwYMdWlhG6rHh9hNjXObzBPhYDspwbKw8xzIPbNTqQWkUYL6MR1080gqsYhPGBxPxq8t4Boejh0eFOKwoyLIaaAbQVqTlFwnUCxE9sVcZOTpIetFO2XglLzEQYEmZOnYRpU/FYRSEZXMoACrJBzXg3zGCO/fR5/Dy0rKlEZSR0Uj6sgiN9VvZyVZxzubIAqZNtN02BMfCqhLV2NIu09xtnZ2fQuHjOUDU7yoTvv161Ydn4GGyFbNdeISfpHM5EQbphYTpwNBsPBEvX/ZbTJ7zpR7D45HMlBdfQlIsz08p4QU2F9xiqkzTHCTuiJidmuOqlsJUPQlWaZjqMCZt2GluM822kOLbB0ATzkjUwSRl46Xmuvu4pCQ4yXA0hR6SR0UKUADuscsCeFD1tOOGFLKkg2KUgZo0OnCsslKLs9DoY5nki8dNriyesDKCFBQM6TaNRcDiK60OmoaSTfhf8++mUYNQTACz3E/AURZwboUojDKclRIJbURv0OWuCt9j7DOpTwOGRrU1vTXn40Qn0aHfAETMR3xSk4YLA6MZZK1ZoGUReSLAbyeNEk7NxBEHDlIiCooIIHEzGgvUfldiGy21hWQU2St8z6SlAFtv+FJzEaSvjXRii5S+Hc8LqJw6XplDZyttb8Wq7PwBHuUzTfRQgLAtMCO4rBUe21OYTbzTtiktrNhplPy8B30OxLTbfRygka2076gPYcESkQeG4/wBa6JYIPseVj9U6mEtWr6di1MuZFAxMbj8DY2/Nta4HDBAjpCPv7riiXILk4vaLSilYCmiEqEAmCOibqHAjuq0v+S1SEKUp9PRSTEAaCY9I1yLDkT2PqP8AlOhyQub3aVqm+OPsygqYmBngC8CYkxO6iGz8NhySXys3EZABA+sTmueoAcdateE5AtKYDpeM5SrIlScxyzYDIbmPfQZrk+rnEQlRSAkqShSVOCUyYAEkXF8pAk10YoTjK2eP1/V4MuDRBu7Te2w2dg4UwpAWEhJUoZkqUSmOjdIjNIE3AJ4kCnnDIQhJCigEApmCASUkEi2619eqncE3hVFYcK0yjIAbJSQZQegkFQuVKF5ItwqTg8KG05wtKwCkdERoAJyqGZXda5rpbs8HTTGeVCicOjQoJb1IKgcypBgCI+Rm9Bv0f2enCsrbfcVi/oiWyDlCsyecvlAsJi5uNTVm2ynm2VFaAUqUnRPoqKx0Sd+hvbWqOyqClQEwQSOMEGB11N7jlL3V9S4bP/UdnreNnsT0UcUp49W8+FVPC4bnJRMZgBv3qQBppffuorym265jHAvmVIQgQlBIGW9+q/3UMwjim1BZSABvzpN7EWGulccoS1JLhH1UOqwrBOc5LXLdrn5L6AflLhyHVMoUObZOQQZCiNVTvvND9n4jIvI4QEq+sQVBP7QA1o7sHY6X5W6VBCSkEjTMsEyVaDTTU34VA5S7F83eyTmHRWkzPRUJAJG8ad1dulVR8o8snLUI260hbp5tctI6LcJgEDVUHQqMq769sBZS5kJlJCinqOUz2W+FSdgYVLiiVAKCE5spVGYylIA9Y30HbcA1N5R7LQw+0WgopcQFZR0SCZSoA9kGeulKNqisWdwyLIJAprGi6TvgfAUTTshJIkjLvJVm93Og+4dlB28OtSynIEJB1AVCtNM1658eL2e7Z6/XeoLrYrHCPe+S6bWxTjuATKEN3RlyZs0ZTcydDaOHhVMGy0RcKn1rfAUfc2m8UJbJTlQAAIG4QLhM1CLZ6vfWkk+x4E5tpJGtcnmAMJhxJsy3/ImvU/sIfqrGn90j+UV6r3FuZvtFxIedlM/SLvP7RqKpwbrU5tOOfd1J5xeg/aNR8ka2/PAVOiJVCs54+6uodI4GkRNkgk/ndFLDYHpGOoXPy99GmPgKHBjDujwoNtjFhKpUkECCSSrrEQk/OioRm9BJPf8AG1qjY/ZudJSVi4iAJ3z6WmvCaqNRewNWD2dslDeRIhKRFyTAOl4mo7r/ADiCgqSMw1INtOAqevZRCJjMEhI3kgC2gT1ya85sLL6hPAEmPgPCqTrZUTV7g1jkwjfi2U/wPH3pbNTGeTwSpJ89YIBBg88mYN/SarpaS0UlaJBNh0spgzByHeBUZ3aDJLZS7lUkKSq5gpV6MSm0JCUnUmAZEGVVm6ytKiy7JdWSptLpQ0CSrKoJgdETKiJt21f+T+Lw7TSEQhaQISeeCibk/VBjwi1ZtyUVhxnUvEMJyoUQFLuSRYC3GKju7aZCYGLKTkSnoJWr0SZvYEd9VukGNJ8ujVdqcr8K2CClIJFiCTEzBjKKEteUXDtISgtBSkpAJ5sGSAL3IrLMRt1oJCUF13ipUI13AHMf+dKWcapRnKJ3jKpUdVkRUSkluzox4p5LjjV/+fyzSsX5R0PoUyloIDkJKsoTCVEJV9Y7iazR7G5nXnTqpSlD+ImPAQO6mcbinEJCgIuJlBHWNTOsbqgIflJ66cZ6uDLqMUsTUZKi77J5INeboedUczqM5UpJKUA5so6M3IAN49LfQDb2xOZ6SYyzEiINpSRHEA+6j+z8Qh3CoRmCCpKQVBKlSEFIKVdIgiRpl3C4sKI8vdlow+AaSY5xxzMBKiQhKVAWUSRqLcQeutG7OetrvcpPJbajjC3Q0vLmAnTcTxHXRhzlS6bKxBvqAo34iE1UWsRzZKomTHh2g0+rbw3IMda1/wC0gVjLV2R24VicffnXwoMvcpgOiXV2tEqgd26jXJHlKlRU03hEYhwyrMtQQQmIUJXaNDGtzWeYnGZ1TlA7J+8mmg8amGJReq9zp6r1GWWPsqWlcUq44Nnd28+i4a2ax1reSSPBA91Q8Tyycghe08Egb0tNOOf7gPdWTMYpSFBaDlUkyCNQRoR100QSd5J7ya2PLsu3KzlktxCEIxysQJlX0IbSkpjJGYSd/hQQ45PNkl6F8ATHZZPCg4wi/UV7J+VSEbFeVcNq9w+JqHGzWGbTzFPat+19/mTEbXZi7a1HLElVib3gHs8KH4rEJU5mSnKIAiZ0EHxqa1yXeOoSntPympH6Hu7lI/1fKqMC2eTdGHd55t5eVagFNSsJTOijcgKUBECdCqhvlR2gyvFRhzKEJSiRoSJJgjXWJ6qHYfku6LFSB2SfuqZ+iqFAZ1KJ4gwPeDTsY1yC283hsQFvIzIKVIV0cxTm0UBIuO3QmiHLnlg0/iW1tIhtlIQgaFUbyLx/QVFa5LNJOq/aHyqexs1DYhIA7ZJ8aLFYIa26pVww5HECR8Kms4tSh/drT/mge6ZqelEUo9m+lYiL0jXQyo7jUkV3muB+dMRquw0HzZi3+Ej+UV6lbEH6sz+6R/KK9QMynbOPyOuhSgkc4vWBPSPjQF3lIlJgNhUb5EHwFWHahl92QP7xe79o1DOGbOraD/DSVBuB3uWKyIDaAOG7vAiT1moauUjp9Qfw/M1YF7JZOrSR2FQ+CqZXydZP1VDsX+IGmtPgLYGd5TvqABUIG4JAHgLffUgcqjlHQBPEkxU4cmGeLntJ/BTjfJjD7+cP8Q+4Cl7oWwNiOVb6hlCghPBCQPEmSe81DO2nj/iK7jHwFXnA8jMOtJUpORtOri80TwEOAqPUBUfHcjsGo/RKUhP+dRnr6TZjsk0JxXYe5R141R1USesk0wpybm9Wx/kOj6r8f5kk+8JFRHORKtzzR7nB/wC2aq0KisqVwpNWZPIpe91v/wBQ/wCypDfIZP1nx3IV9/ypbDsqSVRS/OFaSfE1dE8imY9NZPGw92Wlp5GMJ1UtR7Y+ApbFKTXDKKVU9h3YPbV/RyewwEZE9pEnxrv6PYT7MeyfxiixNt8lb2Tygcw5lCo3wQFCeMKBAPWKTj9qu4pclRcWRaY3e4AcLVbEbGwqdGU96fmo1LbaaTokJ7E/9VFiKArYeIUAObgTOoGvfT+H5IuE9MgDqMn4Ves6OB8P+quc4nh7hSsZVmuRze8rJ7QP9pqS1yRZGqVHtX8gKP8AOJ9X4fKuc6n1fePw0ACm9gMp0aR33+NS28GhPooQOxIqTz49X3j8Nd58er8Pw0AJzJH1Qa9ziRfInvmvKxHAUnn+r3n50AOpxvBKB/CD8aQXzxj3Vzznq96vnSefV+Z+dFAdU6ePvrgeI3muecq40lbpUZOum77qdCsVz54mkFyd9JUa4KAOkUmvE1yeumI4a5NeUa5QI1vYh/VmP3SP5RXq5sM/qzH7pH8or1AzM9pMgvO9NP8AeL9b1j+zTPm37SPa+cVYsdsF4uuGWiCtREid5jVFMjk86DowfaH8oFSAFGDVug9i0n4GljAOfZq7kk/Ci45NuHVLXctwfEGlfowd4APU582qAAisOoapUO1JoszsgNJC30KJN0tAGT1qI9FPv+FH/wCwlYQDIQtxQnMtRASP2QBc9cD7qFr2K6oknKSTcl12TQMGY5150gqQqB6KEoISkcEgDTrqOMIv1F+yr5Ua/sBfqt//AJHa4dgL9Rr23aAA4wa/UX7KvlXhhF+or2T8qLfo6v1Gfad+dK/R5fqMe0586ABPmi/UV7J+Vd81X6ivCio5OuD6rPiuujYDnBn/AFfKgAT5ov1DTasOr1aMnk+7wZ/1fKmv0dd1hn3/AIaBgsYVfDxI+dcOHI9X2k/Oi36Pu/8Ag+H/AE139H3v/B8B+CgAT5ueKfbR868Go3p9ofOiw5PPes3+f4KV+jz+uZv8/wAFAgQGxvUnxFeLQ9ZPifuFFRsJ8fXR4n8Fd/sDEfaJ9pX4aBgfIPXT3Zj/ALa6GRx9yvlRb9H8R9on21/hrn6PPn66fbV+GmAJ837fZNc816l+wfnRU8mnvWR7Svw0j9F3T9ZvxV+GgRAGDPBz2P8AqrnmnEL8AP8AdU8clneLfifw1w8l3eLfir8NAA/zccFeKR99eU0PytFT/wBF3eLfir8NePJR31m/FX4aAB/Np/LifuTXgE8E96z9yaIjku7a7ftK/DXlclXeLfir8NMQMITxR2y4e+wpMJ4p7s/3pooOSzvFv2lfhpH6KPes34q/DQAOxCG4GUqJ3gxHz91MJNGP0Ve9ZvxV+GuHkq76zfir8NAAeaRRlXJV71m/FX4a5+ir3rN+Kvw0CND2GP1Zj90j+UV6pOyMApOHaBIkNoHgkdVdoGf/2Q=="/>
          <p:cNvSpPr>
            <a:spLocks noChangeAspect="1" noChangeArrowheads="1"/>
          </p:cNvSpPr>
          <p:nvPr/>
        </p:nvSpPr>
        <p:spPr bwMode="auto">
          <a:xfrm>
            <a:off x="0" y="-800100"/>
            <a:ext cx="2762250" cy="165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828800"/>
            <a:ext cx="8534400" cy="4562475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en-US" sz="3200" dirty="0"/>
              <a:t>Primary Department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600" dirty="0"/>
              <a:t>Responsible for fire protection </a:t>
            </a:r>
          </a:p>
          <a:p>
            <a:pPr>
              <a:buClr>
                <a:srgbClr val="92D050"/>
              </a:buClr>
            </a:pPr>
            <a:r>
              <a:rPr lang="en-US" sz="3200" dirty="0"/>
              <a:t>Automatic Aid Department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600" dirty="0"/>
              <a:t>Responds on 1st alarm with the Primary Department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600" dirty="0"/>
              <a:t>May be creditable</a:t>
            </a:r>
          </a:p>
          <a:p>
            <a:pPr>
              <a:buClr>
                <a:srgbClr val="92D050"/>
              </a:buClr>
            </a:pPr>
            <a:r>
              <a:rPr lang="en-US" sz="3200" dirty="0"/>
              <a:t>Mutual Aid Department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600" dirty="0"/>
              <a:t>Does not respond on 1st alarm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600" dirty="0"/>
              <a:t>Usually not creditable in the grading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8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Suppression Rating Schedule  </a:t>
            </a:r>
            <a:r>
              <a:rPr lang="en-US" sz="2800" dirty="0">
                <a:solidFill>
                  <a:srgbClr val="0078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(FSRS)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05200"/>
          </a:xfrm>
        </p:spPr>
        <p:txBody>
          <a:bodyPr>
            <a:normAutofit/>
          </a:bodyPr>
          <a:lstStyle/>
          <a:p>
            <a:pPr marL="346075" lvl="0" indent="-236538" eaLnBrk="0" fontAlgn="base" hangingPunct="0">
              <a:spcAft>
                <a:spcPct val="0"/>
              </a:spcAft>
              <a:buClr>
                <a:srgbClr val="92D050"/>
              </a:buClr>
              <a:buSzPct val="100000"/>
              <a:defRPr/>
            </a:pPr>
            <a:r>
              <a:rPr lang="en-US" kern="0" dirty="0"/>
              <a:t>A community evaluation, not just a fire department evaluation </a:t>
            </a:r>
          </a:p>
          <a:p>
            <a:pPr marL="346075" lvl="0" indent="-236538" eaLnBrk="0" fontAlgn="base" hangingPunct="0">
              <a:spcAft>
                <a:spcPct val="0"/>
              </a:spcAft>
              <a:buClr>
                <a:srgbClr val="92D050"/>
              </a:buClr>
              <a:buSzPct val="100000"/>
              <a:defRPr/>
            </a:pPr>
            <a:r>
              <a:rPr lang="en-US" kern="0" dirty="0"/>
              <a:t>The FSRS is a first alarm schedule</a:t>
            </a:r>
          </a:p>
          <a:p>
            <a:pPr marL="346075" lvl="0" indent="-236538" eaLnBrk="0" fontAlgn="base" hangingPunct="0">
              <a:spcAft>
                <a:spcPct val="0"/>
              </a:spcAft>
              <a:buClr>
                <a:srgbClr val="92D050"/>
              </a:buClr>
              <a:buSzPct val="100000"/>
              <a:defRPr/>
            </a:pPr>
            <a:r>
              <a:rPr lang="en-US" kern="0" dirty="0"/>
              <a:t>105.5 points possible</a:t>
            </a:r>
          </a:p>
          <a:p>
            <a:pPr marL="346075" indent="-236538" eaLnBrk="0" fontAlgn="base" hangingPunct="0">
              <a:spcAft>
                <a:spcPct val="0"/>
              </a:spcAft>
              <a:buClr>
                <a:srgbClr val="92D050"/>
              </a:buClr>
              <a:buSzPct val="100000"/>
              <a:defRPr/>
            </a:pPr>
            <a:r>
              <a:rPr lang="en-US" kern="0" dirty="0"/>
              <a:t>References proven national standards</a:t>
            </a:r>
          </a:p>
          <a:p>
            <a:pPr marL="346075" indent="-236538" eaLnBrk="0" fontAlgn="base" hangingPunct="0">
              <a:spcAft>
                <a:spcPct val="0"/>
              </a:spcAft>
              <a:buClr>
                <a:srgbClr val="92D050"/>
              </a:buClr>
              <a:buSzPct val="100000"/>
              <a:defRPr/>
            </a:pPr>
            <a:r>
              <a:rPr lang="en-US" dirty="0"/>
              <a:t>An objective review of available public fire protection</a:t>
            </a:r>
          </a:p>
          <a:p>
            <a:pPr marL="346075" lvl="0" indent="-236538" eaLnBrk="0" fontAlgn="base" hangingPunct="0">
              <a:spcAft>
                <a:spcPct val="0"/>
              </a:spcAft>
              <a:buClr>
                <a:srgbClr val="92D050"/>
              </a:buClr>
              <a:buSzPct val="100000"/>
              <a:defRPr/>
            </a:pPr>
            <a:endParaRPr lang="en-US" kern="0" dirty="0"/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362857" y="889679"/>
            <a:ext cx="8432799" cy="45640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867400"/>
            <a:ext cx="2819400" cy="4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791200"/>
            <a:ext cx="2286000" cy="58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logo_nf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791200"/>
            <a:ext cx="3166105" cy="59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75000"/>
                    </a:srgbClr>
                  </a:outerShdw>
                </a:effectLst>
              </a:rPr>
              <a:t>Engine Companies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2D050"/>
              </a:buClr>
            </a:pPr>
            <a:r>
              <a:rPr lang="en-US" sz="3200" dirty="0"/>
              <a:t>Engine Companies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600" dirty="0"/>
              <a:t>Maximum credit 6 points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600" dirty="0"/>
              <a:t>Minimum pump capacity: At least 1 engine with a 750 gpm pump in department (or Automatic Aid)</a:t>
            </a:r>
          </a:p>
          <a:p>
            <a:pPr>
              <a:buClr>
                <a:srgbClr val="92D050"/>
              </a:buClr>
            </a:pPr>
            <a:r>
              <a:rPr lang="en-US" sz="3000" dirty="0"/>
              <a:t>Credit can apply for Automatic Aid Engines, and shared stations</a:t>
            </a:r>
            <a:endParaRPr lang="en-US" sz="2600" dirty="0"/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endParaRPr lang="en-US" sz="2600" dirty="0"/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en-US" sz="3000" dirty="0"/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endParaRPr lang="en-US" sz="2600" dirty="0"/>
          </a:p>
          <a:p>
            <a:pPr lvl="1">
              <a:buClr>
                <a:srgbClr val="FFC000"/>
              </a:buClr>
              <a:buNone/>
            </a:pPr>
            <a:endParaRPr lang="en-US" sz="2600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66564" name="Picture 4" descr="http://t3.gstatic.com/images?q=tbn:ANd9GcT8pbGyJz-QWr9cAts_hTUr8grV5x7yUtVg72kJ2z5eCq6Wqf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9205" y="4495800"/>
            <a:ext cx="4062937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75000"/>
                    </a:srgbClr>
                  </a:outerShdw>
                </a:effectLst>
              </a:rPr>
              <a:t>Engine Company Equipment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505200"/>
          </a:xfrm>
        </p:spPr>
        <p:txBody>
          <a:bodyPr/>
          <a:lstStyle/>
          <a:p>
            <a:pPr>
              <a:buClr>
                <a:srgbClr val="FF0000"/>
              </a:buClr>
              <a:buNone/>
            </a:pPr>
            <a:r>
              <a:rPr lang="en-US" sz="3200" dirty="0"/>
              <a:t>Equipment on Existing Engine Companies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Equipment based on NFPA 1901 requirements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No separate ISO equipment list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Automatic Aid engines can receive 100% credit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endParaRPr lang="en-US" sz="2600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75000"/>
                    </a:srgbClr>
                  </a:outerShdw>
                </a:effectLst>
              </a:rPr>
              <a:t>Engine Company Equipment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19182"/>
            <a:ext cx="6476680" cy="486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Reserve Engines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227013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Maximum credit 0.5 points</a:t>
            </a:r>
          </a:p>
          <a:p>
            <a:pPr lvl="1" indent="-227013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1 reserve engine needed for each 8 needed engine companies</a:t>
            </a:r>
          </a:p>
          <a:p>
            <a:pPr lvl="1" indent="-228600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Can be shared between departments at full credit</a:t>
            </a:r>
          </a:p>
        </p:txBody>
      </p:sp>
      <p:pic>
        <p:nvPicPr>
          <p:cNvPr id="23554" name="Picture 2" descr="http://t3.gstatic.com/images?q=tbn:ANd9GcT8pbGyJz-QWr9cAts_hTUr8grV5x7yUtVg72kJ2z5eCq6Wqf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208028"/>
            <a:ext cx="4391026" cy="18117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 Capacity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458200" cy="4572000"/>
          </a:xfrm>
        </p:spPr>
        <p:txBody>
          <a:bodyPr>
            <a:normAutofit/>
          </a:bodyPr>
          <a:lstStyle/>
          <a:p>
            <a:pPr marL="341313" indent="-230188">
              <a:buClr>
                <a:srgbClr val="FF0000"/>
              </a:buClr>
              <a:buNone/>
            </a:pPr>
            <a:r>
              <a:rPr lang="en-US" sz="3000" dirty="0"/>
              <a:t>Pump Capacity</a:t>
            </a:r>
          </a:p>
          <a:p>
            <a:pPr marL="341313" indent="-230188">
              <a:buClr>
                <a:srgbClr val="92D050"/>
              </a:buClr>
            </a:pPr>
            <a:r>
              <a:rPr lang="en-US" sz="2600" dirty="0"/>
              <a:t>Maximum credit 3.0 points</a:t>
            </a:r>
          </a:p>
          <a:p>
            <a:pPr marL="341313" indent="-230188">
              <a:buClr>
                <a:srgbClr val="92D050"/>
              </a:buClr>
            </a:pPr>
            <a:r>
              <a:rPr lang="en-US" sz="2600" dirty="0"/>
              <a:t>Should equal or exceed Basic Fire Flow (BFF)</a:t>
            </a:r>
          </a:p>
          <a:p>
            <a:pPr marL="798513" lvl="2" indent="-230188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600" dirty="0"/>
              <a:t>BFF =  5</a:t>
            </a:r>
            <a:r>
              <a:rPr lang="en-US" sz="2600" baseline="30000" dirty="0"/>
              <a:t>th</a:t>
            </a:r>
            <a:r>
              <a:rPr lang="en-US" sz="2600" dirty="0"/>
              <a:t> highest Needed Fire Flow  </a:t>
            </a:r>
          </a:p>
          <a:p>
            <a:pPr marL="341313" indent="-230188">
              <a:buClr>
                <a:srgbClr val="92D050"/>
              </a:buClr>
            </a:pPr>
            <a:r>
              <a:rPr lang="en-US" sz="2600" dirty="0"/>
              <a:t>Pump capacity limited to </a:t>
            </a:r>
          </a:p>
          <a:p>
            <a:pPr marL="798513" lvl="1" indent="-230188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600" dirty="0"/>
              <a:t>75% if partial test records</a:t>
            </a:r>
          </a:p>
          <a:p>
            <a:pPr marL="798513" lvl="1" indent="-230188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600" dirty="0"/>
              <a:t>50% if no test records</a:t>
            </a:r>
          </a:p>
          <a:p>
            <a:pPr marL="341313" indent="-230188">
              <a:buClr>
                <a:srgbClr val="92D050"/>
              </a:buClr>
              <a:buNone/>
            </a:pPr>
            <a:endParaRPr lang="en-US" sz="2600" dirty="0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 and Hose Testing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458200" cy="4572000"/>
          </a:xfrm>
        </p:spPr>
        <p:txBody>
          <a:bodyPr>
            <a:normAutofit/>
          </a:bodyPr>
          <a:lstStyle/>
          <a:p>
            <a:pPr marL="341313" indent="-230188">
              <a:buClr>
                <a:srgbClr val="92D050"/>
              </a:buClr>
            </a:pPr>
            <a:r>
              <a:rPr lang="en-US" dirty="0"/>
              <a:t>Pump testing credit based on average of the past 3 test intervals</a:t>
            </a:r>
          </a:p>
          <a:p>
            <a:pPr marL="341313" indent="-230188">
              <a:buClr>
                <a:srgbClr val="92D050"/>
              </a:buClr>
            </a:pPr>
            <a:r>
              <a:rPr lang="en-US" dirty="0"/>
              <a:t>Hose testing credit based on average of the past 3 test intervals </a:t>
            </a:r>
          </a:p>
          <a:p>
            <a:pPr marL="341313" indent="-230188">
              <a:buClr>
                <a:srgbClr val="92D050"/>
              </a:buClr>
            </a:pPr>
            <a:r>
              <a:rPr lang="en-US" dirty="0"/>
              <a:t>Based on manufacture’s recommendations</a:t>
            </a:r>
          </a:p>
          <a:p>
            <a:pPr marL="341313" indent="-230188">
              <a:buClr>
                <a:srgbClr val="92D050"/>
              </a:buClr>
            </a:pPr>
            <a:r>
              <a:rPr lang="en-US" dirty="0"/>
              <a:t>75% credit for partial records</a:t>
            </a:r>
          </a:p>
          <a:p>
            <a:pPr marL="341313" indent="-230188">
              <a:buClr>
                <a:srgbClr val="92D050"/>
              </a:buClr>
            </a:pPr>
            <a:r>
              <a:rPr lang="en-US" dirty="0"/>
              <a:t>No records, no credit  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Ladder / Service Companies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Clr>
                <a:srgbClr val="FF0000"/>
              </a:buClr>
              <a:buNone/>
            </a:pPr>
            <a:r>
              <a:rPr lang="en-US" sz="3600" dirty="0"/>
              <a:t> </a:t>
            </a:r>
            <a:r>
              <a:rPr lang="en-US" sz="3200" dirty="0"/>
              <a:t>Equipment on Existing L/S Companies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Equipment based on NFPA 1901 requirements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No separate ISO equipment list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Automatic Aid engines can receive 100% credit to both communities</a:t>
            </a:r>
          </a:p>
        </p:txBody>
      </p:sp>
      <p:sp>
        <p:nvSpPr>
          <p:cNvPr id="22532" name="AutoShape 4" descr="data:image/jpeg;base64,/9j/4AAQSkZJRgABAQAAAQABAAD/2wCEAAkGBhQSERUTExQVFBUVGBgXFhgYFxccFxcXFxgYFRgaGhcYHCYfHhokGhkXHy8gIycpLCwsFR4xNTAqNSYrLCkBCQoKDgwOGg8PGikfHBwsKSkpKSwpKS8sKSovLCkpLCksKSksKiwsLCwpKSksLCwsLC8sKSkpKSwpKSwsLCwpKf/AABEIAKEBJwMBIgACEQEDEQH/xAAcAAABBAMBAAAAAAAAAAAAAAAABAUGBwECAwj/xABMEAACAQIEAwUFBQQGBgkFAAABAgMAEQQSITEFBkEHEyJRcTJhgZGxFEKhwdEjUnKCM0NikqKyFiRTc/DxFTREY4OTwtLhFyU1ZKP/xAAZAQEBAQEBAQAAAAAAAAAAAAAAAQIDBAX/xAAuEQACAgEDAgQEBgMAAAAAAAAAAQIRAxIhMQRBBRNRkSJCYXEUFYGhwdEy4fD/2gAMAwEAAhEDEQA/ALxooooAoorF6AzRWM1GagM0VqXrSXFKouzBR5kgD8aBKzrRTbLzHhl9qeIf+Iv61wfnLBgX+0xf3xU1I6LHN8J+w80VHJe0LAr/AF6n0ufoKQzdquBX7zm3kjfpU1x9ToumzPiD9iYUVAZe2LCj2Y5m+C/m1I5e2QWumFY/xSAfgqmsvJE6roOofyllUVUbdtkp9mCIesjH/wBIrg/a/iW2WFOmxP1ap50TovDc77L3RcVFUZie1bGjRmVPLwDX03pK3aFjX/7Q432Cj6rUeZG4+F5HzJIv00Zq87YjmfFvr38xFrkZmVvlcU1S8bdvbdz/ABuT9b1nzvodF4X6z/Y9MS46NfadF9WA+ppHNzNhU9rERD+df1rzscP4WfJZUC5nFrgve3rexpPJnGoIZfMb/EU85+h0/K4L5m/0/wBnoSbn3ArviYz6EmkUvahgV/rGPojfpVGw/wBHI5cK6D+jIIci3tKDuN668UwHdS91JqwVTnXTRlDbH1qeaza8PwerZb83a/gxssreiqP8zCkUnbPFbwYaZvVkH0JqoWw7rrcut+mht+tOowEEjwrDLIwYOWzqFdHWN2VdLgglV1ud6nmSNrouni6cX7/0TmXtwa5CYVdP3pW0+Aj/ADpNL20T9IYl+LH6kVX+GHfERlM7E2UKPEdCbC2t7A0o4dDHC95YBiE6pnaN187Fdz7iD8KmuT7m30mFK1BP9X/LJXN2vYy627sZvJL2/Gm/Fdp+Oz2OICW8o18XpTVzDLh3mVsKpSKwshBBVvvA3J6212pNjOHDJCdWLoG8iLyOlvgV623qOUvU2sGJraCT+w8T8/YpvaxUnwsv6Ukm5mndc32iVhexHeN+RrPA+NS4Jrx5HS+qSIGUkaWvurdNDbTrS3nDmpMa8Ld0YSsbJItwVuWBUqRv13A3rPbk3HaSjoVeqo78L5/xkMQijdSATYsC7C/S5N7V3/034lKUCSteU2jCrGMxBK2BfTcW1NM3HmwwWBsPZHKkzx5iQjrlAsDsreI++k7YxDYkNC9g6blH1urKTqpv6i43FW3xYWPE99Ct3yib4TtIxuGSSGaASywkd40kmVgHPh8KqQRra4NajtfxJBbusOmUrdczFyCd1Btpbr76Rc1zLjMCmPBCzIRh8SP3rkZSfdchh7nNTfgPLmHx3DcKZowzdylnGjqQOjb11Wpukz5+RYYRUpw3unXZkr4bxBJ4klQ3V1DA+orFQblHFnh+Lk4bK10a8uHZtLqQSV8r3Vj8D50V1UlW58vLhcZfDunuvsWLRRWDWzgZpl5p5hXBwNK2p2RerudgBvTwxqhOdeZnxmKLC6pESsQ6ghtW9SVGvpXPJLSj2dH03nzrsuSc8tY3HYqaaHEYgwtCsTWjRB/S5zY5gdso+dKuauHyQYSaUY/EM6IWF2iFyOllQVT0krk3ZmYncliSfUnU078W5Y7qOKeKKYRkeN5e61ZsoTIE1ym7bjyrhrtH2JdGo5Y7pJ9qX8j5Mz4dM2OOKlEiZ4HjxEiqxKg92wBFj1v66aVCO9aTRzmNxfMSVBJ13ubDzrkMVvmlZ8o+8WIUbaAnT4UHExuGsb6am2tr++sSdnsxQ07tqzJRhqhuATcW1Hy3rqGay3BsxI2OoG9j61wbEqpJ8e+u3UfpSiGVXtsNfvGwvY9fPoPeRWaOqkt6ZxEZIBQ6W9k7j471ujNYbD2rg9dBp61zfHEkEI7EC2+umlvpSyRR4bsuov8AesGtfJ/F08qEteonlwqk3QsNB4WFr3H7vTWtoI/PKCM9s2ltARa258q4/bHezZQTsSSSRbTcn3U58RMIk/ZSM0X3SyeIEg2UgkdbC/lSiJx47iTFdzIwKgr4QbnfNazA231vWMKjRte49pbFhmUakEkdRrtXBMQ5I1XRjfToD09RenXjWOgZy+HSSJABdSwOx1yHWxI870JceKf3Ej4gFEQISEzK5tfNdyyn4KcvwrkmBXNmA8xrcbiuUgkLMAzAaZSRfT4CxO234VIOJ8dWdFT7JHEU2dM4O1jcWsb+/aqO9aW/qIZsbIyvm8bSRxrn9nKYzdRbr5UDwlHHtBQWOUeEn2lIOjL76bXQuVIFspKtYnX3m539w0qT8N5zxUGHXDp3fdouXxIpJHvuaL6mGpJfDG/VDFiZCSwXIiOBdF8KaE2suugOvxpZwfBs6yIkLzyeAq0ZJMdrg5lCm6tf3bU24tLuugF82wFhf02GtK+BY6bCXMMvdswCsVI1AJI3U+Zpt3NTjKqgjvxDCSw/s5oyhYXUOvTX2T021t8RTTPKr6vKWOUrcgk2Ata58hTvjuOYicATTNIAbjNbT0sopmiw17XNrMTtvejo1pnS1JX9CeHkvG4tI5gkChkXKVIQsLDKW3ubaVEOKYRoS6yxsjIfENibdRbSxrKzvYKJXsNhnfKPQZrCueJgZlI1YkWF7/qdKrrsYxxyR2k1XZUY4bOPtEaqTG5kjAcmwQswUOT0Avf4VNeI8nIczycSwzyb6sLkjbXPp8qhsfDjfMFckgAjLcae6xpQnCpDtDMfSNz9FqqkuDMoTbTUkv0QixkhXcIxDW0a672uD1rPD5YzIFYZF8XekAWBs2TLbWx8IN+pPSl0nLeJkFlw+I3G8Mv/ALRSuLk3FakYWW538JF/nWUn6G5TSe8khTAeG/YkV2aDF2OYqjurEEgB1GhBFtrHyqOvGbXUX/sn6j9KfcP2c492J+ykbZc7oB79mJ/CnvC9k+Nb2mw8fxd/oBWnGT7Hmjmw4r1ZLt/ch0fELPGhRSIpFlP7zqShZD5iyG38Rp14fxWAYWTDT4dpQ0ryRMJArQhgAApIO1iT0NzepVh+xR82aTFKDt4Iun8z0/8ABOynDwOWkZsRcWyyKmUHzAUDX1rcYSPPl6zp3e7ZS+KxZRcgchWtmXMNbbZgLAn31NuU+fsckEeGw2DE4jGUN+0N9epAyj4mrbw3AsPH7EMS+iL+lLhGPKukcbXc8Wbro5dtH7lY/wCjvEsbi4cViI4cP3SsoUOSbMG3Avrdh1rNWdaitPGmef8AFz4VJGawaK1MgGpIFdDyGJNqhGJ5Dwcrtnhy5iTdGdSSTckm/nU5BvSN47b1Gk+TUck8e8XRW3HOytFhaTDPLnAJVHKkG3S+UH41DOId8sUSyYUQg+yzRSLIxFiRmc+mgAq/SKgHOnKWJxU8SxyKYVuQraZDoLggXII6e6uGWFK0fQweITTSnvRVicKIuSp8X63FdI8BmDBRtdT7qs1ezMkeOcL/AArr+Jpzj5IwyD9pI7epVb29AK5+XI9L8TS4iiseG8qzTNaNVzEDdgvu86em7K8aRqIl1B1k8v5asDC4TBRHwZLjyYk+fmadGOcXVC1xvbz95rccSrdnGXimTiKXsVinZTiLXzQAHqGJH0qP8X5eOHnEMjKCCpLLfKM17Ha//Kra4By7Ph2YjUEWsznTW97agHztXPjHIRxMwleXIPBnQC4bu75Cb2IOp+dHjtbI6YfEp3WSq+xW8fK8ZOX7Qmu5ET2HqSK2x/JwWypL33UlEIVfK5JBq04uTF++9xfYC3409HhURtdFNtBpRYji/E83ZlHcR5aeKFpcwOVc1tenQa6mplB2QI6AtiH8QBIyLpcXtrVhnApa2RbeWUW02rsBW1iiuTEvEc7VJ0V8nY1B1xE/w7sfVDSlOyHCDd5z/Mn5JU6orXlx9Dm+u6h/MyGx9lOCH3ZD6yN+Vd4+zLAj+qJ9Xc/nUroq6I+hzfVZn879yORdn2CH9Qp9bn612HJGCH/Zov7op9orWlGXnyPmT9xpTlXCjbDxf3BXZeAwDaGMfyL+lOFFKRjzJPuxKvDIhtGg/lX9K6LhlGygfAV1vQDSkZt+pqEHlWctbUVSWYtRWaKAxais0UBiis0UBis0UUAUUUUBpM1gaaZ+HZr+Jhm3Glj8KdZtq4UIxqfhj7CV7bAXIsBXKJTHms5v5t4hp8b08SDQ+lM0gzSkfdXVj5eQ/OqZO0ePlAAkhe+xZAMpPmBmJA667UlxouQRJOp/stGP8y08Yyfu43ktfIrNbzsCaZ15si+xJjZAyRtYkWzFbnL03qNWZc1Hl/URS4UtvJiD6yJb/CtNM/LkbEkqXJ/ekY/gBUjn5kwSvkkljRrK1mBXRhmGu2xpfhpIZVzRSI67XRwwB8r61zeNMqyxuk0RfAcFWM3Cqvopv+Jp3ixTotgzW32H6U6HA+R/AflWDhm9xqxjRq7I/PjpEuUZ8x82NvkdKTxcx4td/F8FNSNsO3VAfiDSaTDC4GQgn3VdJbEUXOko9pFP8rD6EilsPOyndLejfqBXGXCAbqfka4tEh+7+FKruWx6i5oiO4YfC/wBKVR8biP37eoIqqe0jmw4LLFBkVz94i40AJ0HyqFYXtLxoIuuHlHXRlPzVrfhVVktHpNMah2dT6MKScT49FALyMALXJuAAOpJJtUH5W4lJiMMs80SxGQkooYtdBoGJIFrm9gOgB61Ee2BZ2jiCRtJGb58ikhSLWzW118/dVFl18O4zDOgeGWORTsVdWHzBpS8wAuSB6nSvF4bIc2V4yDYMMy2Pr52q+OzWJxw6J5JZJHmLSEyOzZQDkRVudBYfM0BbBlFrg3Hurjg+ICQsBoVNiDTBgOKCO6topDMT0UIMzH5fSoxHz6qsWhJIbrl3F7jesymo8nfFgyZv8FdFn3rSScKLkgfGqvk59na9opGA3N9B8tqZ8TzjiHv444B/bXM3wOcfQ1lZYPueh9BnXMS0+J8TRk8Lg6666+ddeEYgCEEkAXOpNuvvqkGxOLnLGLFq+XcBLdPKsxcIxcpCzvCVHRg58ifCDa/vtV1N8IwsEE6ySovbDcWik/o5Y3tocrqfoaVBq89yArI4VFXK1s4uSbAH1G9PHLPHMQMXhk7+TK8yqyE3DCxvvrauMc9umj6GTwhrH5sJWqsu2s1qDWb16T4hmiiigCiiigCiiigCiiigOUu1cL0cUSRomETKkhHhZhmAPvHWokcdxWL24MNiR5xu0bf3XuL+lqpynPS+CWSbH0qFcWkljkJOKjjjMwuHjUeHMPCHzDW2nivr0O1KX5+MYP2nBYuHQ6hO8G3ml70tljzOx8z5eduhqoikpcDpxr/q8/8AupP8pqncTzYW4aMEYrWC5ZL7gNm2t67Grh4q2aCYKcxMcgAGpvlOlvOoBxnDZOX0zrlcBAcwsw8fW+orJ4urTe8X2Yg4lDhW4gRi2ZI+4isVJBDZFtsD76xxrh+HSGCHCYgvFPiT3jEg5GyxoASANgc1jW/EThf+kD9sBMfcRAWz3DZFsfAb7U9RcC4ZNhjFFiMqtKWVmfxCQIoIAcC4y2uNaHk069SVX96ZvwjlzE4JnmOIEsSRyNlzNYkKSvhJI6edM2A5q4s0YlRDMjXse6DDexHgOa1dcFwRsJjkwgmLx4qKRT0ABDDa9rgjp51xVeKcNjIABgj1v4GTU31+8Lk/ChbaSrUkrut9yzsFKXjRmFmZVLC1rEgE6HUa1ynPiT1/OtuF44TQxyjQSKrW8ritJ/aT1/Oh9lO4qhuxUmKDExeJTc2umlja2Vxc/A0jl5gxCf0kFx5904/xKWFLOIYbM0I8QIlVlKX2DMXDW+5YC9981hqKasVPKkOLaLESIwfNEXGZIyqJmjuynMpZzpmNiCAQVobEXE8Vw/FH/WsJG7C41PiF/ewUg6efSmWbs74NIPAMTB70dmAPr4xU3GKlOPGHkCSRPEXU5BnR0bKwJ1BQ/DW+9a8W4JhVeNDhs5kzWMS2tkFzfIw36VCGuAw2HWKKKPEIRGixrmIDELoLjTWkHFmaORQsuQo13XKCHUqRlN9tSDcfu1xbhEatL3bPlCIpikEmdGZgcw7wbW0Fr1w5vntiX9allHublhMVCnegMDZ8tgAT77UsbhZUAKqgDYKLKPcBS7hQth4vdGv0vTc/N8KuyPmGU2JtcV0RBLxSJ1w+IyxszGGRVAGpZlIAHrpVbYbDssYWRGQgC+dWW1vW1W9BzBh32kX4+H/NaldkcdCPga4ZsKyH0eh8QfSXSuyoB3FgGxIUkeIK111IAGhFzakuNMCSBIyZr29lDudLHp8at2flzDubmKO/nlF/nak78qw/duvpXBdJ6s+h+dO7S/72IPytwKZGlaWHu85XL97QA3vlJ6mn4cHB6j52+tPMXBXT2JD8a5Yzh8rr4iCR7N1U9dd9L2vY62r2xjpVHxM2Z5cjm+5D8XyYudjeQ52vbOPaNgAoHXQb0hwfA48PJHNKGUqQ6tmd8ouQDoNDsdBbxbmphxXBShH7tY3kFshdCATb7xjdT16DW1dcBC1mEqxsAQI8qlRkAA1BJub31FtLeVY8uN3R1fVZNOlydG0HMExACM7EkDxIbgEXvY2vprXZeY8QmRnCOpUXHhQ3IH3s1s176bbda0+w31Ghub200tYajfrrW68MAv77/iAOhtet0eW6MzdoCrdfs83eZCwAAZdLbupI3I0venbh/MaOgLgox3Fjb50z4lYYxmkdEA6sVA929cJeP4WMKdZM/skeyf8Aj1pQsmUGMR/ZYH/jyrvTLwWcSkmwXLawHvHWnqoEFFFFChRRRQHKbakzmtpsbHmEedM5vZcwzG29hvpWjiqZZs+x9DTYsd3P8R+tOTDQ+hpvQ+PT978xVRkj3EOzaHvGlilnhd2ZmKvcEsbnS19ya3PDOIRrlTEQzr+7NF/6kN6lU/SqW7Ue1iaKZsJgnCd2bSyrZmz9UXottidTfTSxvk5fh4XttZJ+L8GklfPieHszWAz4ae+2gtGx6elNOL4Zhe6ERfE4e0jSftoGIuyqpF0HTIPmagPL3apxCF8xlOIU+1HLqDtqGFiGsN9vMGr85c49HjsMk8d8r3BVhqrDRlN+oNxVpnnl0cXe5BOXOAqkrSxYrDyFI37oI9nLspC+F9hrRxTjnEzC0E8JZXGUnuje2mzIcvTyqwsRyxhZf6TDxNqTcrY306ixpvbkSJdYZcRB/BKxA/le9Di+kmo1HZfR/wBjvy9hTFhYY2FmWNQR5G21bze2nqfrTL/0NxCP+ixqyD92eIH/ABLY04YUy5Y+/wAne65u7vkvmNrX18qh78cttNVQm5iOHy4Zp1YssoaAgsF7+5VFYx3axzE6jLYEnQUxYOaEYJ545p4SZ3cxyZJWhaHwSokTXzBQpawLG5JFTOPEsDCncs6uJC0gK5Y8p0BBN/Fc2sOhqB4HhOEjneGKeTOTi5Ynch4RmAjxUYOrHK2UsGN7oNbE3Hcl/BcIWlkxSvFJHPHGY2AbPpcgb5QmvRQbk3J0si4pwWaeSN5Y0fuQ+Xup3jJMgCkFbeQuPFuKMDxjDYY4HCxzgxSQusJFishHdhPEBYEgmwuN+ulIeI4KOCeVGdk+1qsUaxlszyqrEFpNAjkEBbsL5N+lQCtsEyRNrIq95GojkyMyEMt/2i3zAgi1ybVGOcH/ANZl9fyFS4QyLh40lbNIJYw5ve7Axg69ahHOEv8ArEv8RqEZZmCW2HQf92v+UVTPHeNMMViAFHhlYXJ3t6Vc8T2jUeSL9BVBcSlzYnEN5zy/g5H5V0RhmX4pIdyPgP1pbwjjbwklbm/vP/KksSDyrLYrKbWFqEstrkjjzYmGRnHsMB06rfpXb/TTDd80BZhIrBCMrWLkAgA294pq7MyDg5SBa8pH+BP1qH4eQNxYje+KA+RUflQ0y0sXxBUDMdAl81r6G1wNrXP50qwOILoG8/eD86gvaEf/ALZjW/ekf5BFT8qgnYPxqX7e8LSOyNCxCliQGVltYE2GhNRM1RcXGua8Lh2CSyKrsLhdSxGwNhew95ttTLje0DCpuWv5ZTUA7U5CnEJup7lGH902/FTUfxuIzWPmqn8BWkZZYmL7TwWCwILG1y9+p6AGpOcUxG9UlgHHeDX7y3+dXPEwIFtdKynuUrLtSxRGIQeSVI4hfA4VvIL+K/8AxUN7WZ7YtR5IKnODjvwyE+UcZpWxO5O+U5rt/FGp+R/+alFQnk+bxRe9Sv4H9Km1Q2gooooUKKKKArHiPYmv2l8XhMXNhp3ZnvoyhnJLeRtqdL+VI8RgOZMIDkkw2PToGCrJbzt4P8xq2q4zw3FAVSvbFLDdcdw6eE+aeJR7zcC3w+dR7hPapNJxI92GODkmTLeK5QNkV7sCLKDmbW9qtjiPLmf/AI/Ko5jOVnAK5dCCDbTQ6HaqZolXEOKosDyqyuER38LA+yt+hryVhIHxEupJZyWZj5k5mY/iatHFdkWUHuZJoQ2jANcH3Ha9RU8r/ZsX3GfSRLBmGxbS9h0FjUlwdsMVLIk+BVjuzaVFPdrIXWPvWG4C3tqdPF7he3WpN2KcwETvhyxyyrnUXGUOlrn1Km38tWn9gEMIU+I5AGOputrN4t7EdfdXn/l3iEWF4vHIzhYY52OfWwR1dQ2nSxBpFtbDLU1rSqnR6Yh2rLdKbuCcxYbEoWgnjlAJBytsbDodacm6VWcApFiPbX1P1pcKb8Q37RPU/WoGbtjxH3WdlSMh8xbTxArl8RNgLZj77CmHhnKMGFYYmVwcvfuqp3jpfEENKwDFmYkKvhXTcgXJuo45gxjsJPhcrghRrYBWJNwFc3sdLX0teo/zlgklfDQRMQIQ0GdWL/ZpXRBGJo0P30zLn0sL6jNehSULg4MXLh54wksMQfIyt4Y5VKqLp+8BmFiNCNRtW+OeGXEwpIJUcMWjVkOSRo9QQ4BHhvexIJ8tKa+TDkm4hlF4hMliqizyCMLMVt7R0UG3UEUsi40plcvhvHGFMTLlzOJASyqGsRKFTxL6a61ANXC+YZMVKweIRqs0RAuc4ZnW6P8AdDKALgE7361EebnviJPexH5VYsOMSaOKSP2ZJQ40ykhmRhcHUHzvVZczzAYlrm15LfEvYVO4ZcMadPJVHxAquuJ9k0mZ3gmU53dyrqRq7Fj4lv1PlVkyWTMzEAAakmwAG9yelVlzL26QRMVwsff207xiUjP8OmZh77WNdCDNiuUcbDo2GZxb2omR1+Vw34UwY9u7J7xWj/3isn+YAU84Tt/mzDPBCR1ys6m3qQb1PeWu0LB8Q/Z+zKf6qQDxeeQm6t6D5VexmjXsx/8Ax5I1Blk/AIv5VBeWnz8Xv/8Aty/4Wf8ASrmwuDRFyRqqLqbKABc7mw8zUah5Aw+HxIxURkUh2coTmUl75jqMw1YmwNQpGe1TG5OEv/3krj5sarjsbmy8WgN/azof5o2t+IFWR2jcDlxeBihhy5xJmIY2ve9un1qEcpcicQweNgkkwsgAmiJZSjKFzqGN0Y/dJrMTT4H7tkhy8Qib/awAf3JHB/B6gkEl4Yz/AGQPlpVmdueEObCTW8A76Nm8i3dsl/XK3xqrcPJaK3VXZfmbj6itIy+BRhn1PwpbguIyRto7qNfZY/Sk/DuVcbOQYcNM2u5XKD8ZCBU34Z2M4mZbYqRIAd1jbO9vW2UfjWWtwiJ4zmRWOaeTMRprZmt5aCpPg+cA0HcqqsuXKpF7gWFtBpT9w7sHgjkzGVio2GUXP8Ra4+QG9WBg+Awwi0cUaAfuoBVopF+T5XAjzRuArAhsptYnX6mrGRgRcbGovj8W4LKmXw5d/fba1OfLuJdlcO6uVbSwAsuUbj1zUKh3oooqGgooooAooooDFqwYwelbUUBwkwikbVWfa7yUWw64qBf2mHuWC7mM2JIF91Iv52vVpGtJFuCKBOnaPPv/ANVGMUedbzRIyI9zbK4AIK3ytsCGOot7zeucXISS5Ora1dHNvYnmkMmDYRqdTERdR/AQQQPdtUUXsbxBP7VtPJB+Z6fCqkkayZZZFVJd3XcrSLFsGBG42IuG+BFWDw3H8ViRDFjJFO+R2zAE9DnVgdOhqU8J7JBGQRGA37zEk/C+3wFTDh3IIHt60OdEGwfa3xOH/rGFjmUfeUFCfP2Cy/4RWMd245pIyMMUym7h38z0sD+Nqn+K5AU+zpUe4n2eEizIrj3qD9aEo5YLtVwMmrfaMOT1Ud4L/wDh3Ip+4dxiKbN9mxmHkLaurqAxuLDMLBr2tvVdY/syQG4jZD/ZJ+huKjvEeS8QhHdkyDyawYHz10PwtVJTL8jxk8aZRhgFAOXumBUeXhHT5UmSdO7aLKIw7Z2ysyOXJzMf2otqemaqUwuN4lhvYeZfekmYf3WJH4Wp+wPa/i0suIRJRt+0jysfPVRb/DShbLbEgJisMt3JtdTbW49kkbD8KpvmiTPjEX97FRj/APqKlXDu1TBlg0mHeNl1vGQVvY/duDtfpVe4TjH2jieFsCFbGQE3tt3y9OlZrctky7d+dWVhgYmsCM89vvEnwJf90akjrcDa4NLBS5uT8ac+cOKticbPMTfPIxH8N7J/hC1phML7OlydhVLvwuTlHwm40vWyd5Cwve2hBG4tqCCNQR59KkUXLOIyZwunx/S1IpHuCkg20saJp8HSeHJj3mti4Oy3tEbFf6viCDKFvHJfWUDcEbB1Fr23361Y5FeSuHYyTDTK8ZIeNhJGfeNx8RcH3GvSM/Eo8Xg4ZgC6OO8yqzKSQjNlupBBv6VTzzlpVj1iMApBGVdSDt1GxpVGNBUVw/GIwGC/aIQpK3zl7EC+qyFtfcL3p64LiZGziRlcDKUZVKkqwJ8Sk76dKGIZlJ0L5sKkilXUMpFipAIPqDvTInJmBiPeJhMOrKcwIiS4I1uNND6U+tJa3oT/AMW1pmwPGzOzxiJkKmxzFSDvr4CT8xQ7HXE42UMqqg8ViCWOXUA9BoddtKVQ8TGUXUl7ahRex8v+ZqN8a4w0JAeQXvoqozkj7o+6AOlzSXhvGv2U7p3iyFWexyXFtBYLfe2xJtUtEfFkvfGuR7Kx/wAZF/wpsn45FqO+aVg2XJCua7WJtp10PXpUcnxZkmjMqqhzvZJQ0hXxx6KsZtm63Oi3vSiLgkrhlyyvEpBTvWEAVruCR3XjK2IGuppZ5Hmk38KOvF8ZZ9O9zZb5QBsW6sTYEWt5innk8lnYlMpyD43J2NrHbeotNMqsI+9B7pEWTXRjZjp579Pyp65S4yFkl7y6rlUoTfW7NcDr0v8AGvIuok83l1sj666dLAsre7J1RXHB4kSIHW9jtf5V2r1HnCiiigCiiigCiiigCiiigMEVqYh5VvRQHMRDyrYJW1FAYtWrRA9K3ooBLLw9W6Cm/EcsRtuop6ooCJz8jRHYU0cR7N0dSpFwRaxqw6xarZKKYl7HUAsA3rnYn8absR2KyHWKYKw1GdTv7mWxHrY1exjFY7keVLFHnVewrGOzvLLDGNxlzOTYeWVRb41HOVYBJMgOgIX+XMQCfgCflXqxohXmLmDhP2LiE8DiyZmA/wB1KSyke4A2v/YNZlwd+nko5YtlxcN5TQYg4lHObIqRrdTGqpcbEbk6/Cqt585cECxSBmZiWWS9tHVtRcAXXxCx33vVicmYwxcMeU3mkjDMYo7FyEuLqNPbyh8vQsbVAufeKwyxo8YcO4/aBwV1zZgMh2I8Vz18O+lR1sdYxn8cZ8Vv/BXmK9oHyI/Q/l8qunseP2nANCXdGw05MbIbEB1zDfcXZhbUVS2K2NTbs656HDjKGj71JcrWVgGBAt97Tb311PntWqZeOI4a5GohmYbGRcp9SyA2PoBW3AcNIiv3kaR+IBFRsyhFUAakX3vvUe4b2sYCWwaRoD5TKVX/AMwXT/FUlfHrJEzQyK3huGVgRpre46WqUYWNJ2haVJuemUL+Z218qjnLEVpJjlyksdcgW+lhqh19W1FOUDSZd2+Njp02Ipk4HwU4BpjG5l7+QyuJib5mFiAVG1gBr5UOwr49hleVri5CqdtvE/46Ux4PiSHFzKI2mBiUZVsL6tfcgD507cS4T3jNI0jAyBFKi9rIWPXc3Y6+lcU4Eq6oe7O5NgWIA210HwFfPj08/wAQ8re3ZHseaHkeWuTu/Fpd8sGHG/8AtH139myA6fvGmzFYtGN5GlnP9t8sf/lpZT8jXHFJ4jnbLc9d9fS5+VYCIOhJ/tHKD8/EflX0Tw1Rtw7AxSs9kVCdbqLC9rA2091KY8NkuhYm2t2CjfzsBf8AGl/A+DO1yzxqG/dBJt5a/U1I8Ly9ENSDIfNv02rNJO0bt1Qr4QbwR6BfCNB00pZWqJYWG1bVChRRRQBRRRQBRRRQBRRRQBRRRQBRRRQBRRRQBRRRQBRRRQBRRRQGGFVl2tcknFIMTCt54hYr/tY98v8AEDqL+8das6uM0F6A8qYTjcsOiMy9NyCPMafSm/HY5pGzOb/QV6F5j7LcLimLlMjndk8JPrbf41EG7CgGv3rsPI2H4gVUlzRqWXJJaW20VLgOFviZBGvmMx6Kvmfy+FXfgeXMNJCkTwRuqAKuZQSABbQ7g+lK+C9mSw2AsBvYDc+Z99TLBcCVBYClnNIqrinZjAdYw8f8LXHya9MeA5MlwmJjkD5og4aQLmRmWx0OU69NzV9vwtfIUhxPAFYbClkoZ+H83QWVSxvoPHmv5asb3rPFMa7MpheEIPazEkn+ErtWmM5OU7C1MeM5Mf7tUo88XxqBB+3EXnlIufib2pgxHNsagiNWdiLZiAPx3pGeTZb7V3h5Rk8qAapuLyv7NkB/dGp9W3rGEwrs19SffepbguTj1p/wPLCr0oBn4JHIAN6mOCJtrWIOGhelLEitWSo3BooArNqFMVmiigCiiigCiiigCiiigCiiigCiiigCiiigCiiigCiiigCiiigCiiigNHrU0UVQFdBRRUBmtTRRQhwkpHLRRVAnNbR0UUAripUlZooDoKzRRUKFFFFAFFFFAf/Z"/>
          <p:cNvSpPr>
            <a:spLocks noChangeAspect="1" noChangeArrowheads="1"/>
          </p:cNvSpPr>
          <p:nvPr/>
        </p:nvSpPr>
        <p:spPr bwMode="auto">
          <a:xfrm>
            <a:off x="0" y="-731838"/>
            <a:ext cx="2809875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I Need a Ladder Truck?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382000" cy="4572000"/>
          </a:xfrm>
          <a:noFill/>
          <a:ln/>
        </p:spPr>
        <p:txBody>
          <a:bodyPr>
            <a:normAutofit/>
          </a:bodyPr>
          <a:lstStyle/>
          <a:p>
            <a:pPr marL="342900" indent="-165100">
              <a:buClr>
                <a:srgbClr val="92D05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5 buildings 3 or more stories</a:t>
            </a:r>
          </a:p>
          <a:p>
            <a:pPr marL="342900" indent="-165100">
              <a:buClr>
                <a:srgbClr val="92D050"/>
              </a:buClr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	(2 ½ stories homes do not count)</a:t>
            </a:r>
          </a:p>
          <a:p>
            <a:pPr marL="342900" indent="-165100">
              <a:buClr>
                <a:srgbClr val="92D05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5 buildings with NFF over 3,500 gpm</a:t>
            </a:r>
          </a:p>
          <a:p>
            <a:pPr marL="342900" indent="-165100">
              <a:buClr>
                <a:srgbClr val="92D05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5 buildings single story - 32’ tall</a:t>
            </a:r>
          </a:p>
          <a:p>
            <a:pPr marL="342900" lvl="6" indent="-165100">
              <a:buClr>
                <a:srgbClr val="92D050"/>
              </a:buClr>
              <a:buNone/>
            </a:pPr>
            <a:r>
              <a:rPr lang="en-US" sz="2800" dirty="0">
                <a:solidFill>
                  <a:srgbClr val="000000"/>
                </a:solidFill>
              </a:rPr>
              <a:t>				OR </a:t>
            </a:r>
          </a:p>
          <a:p>
            <a:pPr marL="342900" indent="-165100">
              <a:buClr>
                <a:srgbClr val="92D05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Combination of 5 of the above</a:t>
            </a:r>
          </a:p>
          <a:p>
            <a:pPr marL="342900" indent="-165100">
              <a:buClr>
                <a:srgbClr val="92D05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A service truck is needed if a ladder                truck is not  needed 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Company Equipment</a:t>
            </a:r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762000" y="228600"/>
            <a:ext cx="7772400" cy="1420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7620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274" y="1828800"/>
            <a:ext cx="798130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77200" cy="9144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Ladder Company Equipment</a:t>
            </a:r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762000" y="228600"/>
            <a:ext cx="7772400" cy="1420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7620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253" y="1905000"/>
            <a:ext cx="80744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8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FSRS Classes 1 to 10</a:t>
            </a:r>
          </a:p>
        </p:txBody>
      </p:sp>
      <p:sp>
        <p:nvSpPr>
          <p:cNvPr id="5" name="Content Placeholder 5"/>
          <p:cNvSpPr>
            <a:spLocks noGrp="1"/>
          </p:cNvSpPr>
          <p:nvPr/>
        </p:nvSpPr>
        <p:spPr>
          <a:xfrm>
            <a:off x="685800" y="1828800"/>
            <a:ext cx="7854329" cy="4800600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8902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ts val="600"/>
              </a:spcBef>
              <a:buNone/>
            </a:pPr>
            <a:r>
              <a:rPr lang="en-US" sz="2400" dirty="0"/>
              <a:t>90.00  to  100 + Points   =   Class   </a:t>
            </a:r>
            <a:r>
              <a:rPr lang="en-US" sz="2400" b="1" dirty="0">
                <a:solidFill>
                  <a:schemeClr val="tx2"/>
                </a:solidFill>
              </a:rPr>
              <a:t>1</a:t>
            </a:r>
          </a:p>
          <a:p>
            <a:pPr algn="ctr" eaLnBrk="0" hangingPunct="0">
              <a:spcBef>
                <a:spcPts val="600"/>
              </a:spcBef>
              <a:buNone/>
            </a:pPr>
            <a:r>
              <a:rPr lang="en-US" sz="2400" dirty="0"/>
              <a:t>80.00  to  89.99 Points   =   Class   </a:t>
            </a:r>
            <a:r>
              <a:rPr lang="en-US" sz="2400" b="1" dirty="0">
                <a:solidFill>
                  <a:schemeClr val="tx2"/>
                </a:solidFill>
              </a:rPr>
              <a:t>2</a:t>
            </a:r>
          </a:p>
          <a:p>
            <a:pPr algn="ctr" eaLnBrk="0" hangingPunct="0">
              <a:spcBef>
                <a:spcPts val="600"/>
              </a:spcBef>
              <a:buNone/>
            </a:pPr>
            <a:r>
              <a:rPr lang="en-US" sz="2400" dirty="0"/>
              <a:t>70.00  to  79.99 Points   =   Class   </a:t>
            </a:r>
            <a:r>
              <a:rPr lang="en-US" sz="2400" b="1" dirty="0">
                <a:solidFill>
                  <a:schemeClr val="tx2"/>
                </a:solidFill>
              </a:rPr>
              <a:t>3</a:t>
            </a:r>
          </a:p>
          <a:p>
            <a:pPr algn="ctr" eaLnBrk="0" hangingPunct="0">
              <a:spcBef>
                <a:spcPts val="600"/>
              </a:spcBef>
              <a:buNone/>
            </a:pPr>
            <a:r>
              <a:rPr lang="en-US" sz="2400" dirty="0"/>
              <a:t>60.00  to  69.99 Points   =   Class   </a:t>
            </a:r>
            <a:r>
              <a:rPr lang="en-US" sz="2400" b="1" dirty="0">
                <a:solidFill>
                  <a:schemeClr val="tx2"/>
                </a:solidFill>
              </a:rPr>
              <a:t>4</a:t>
            </a:r>
          </a:p>
          <a:p>
            <a:pPr algn="ctr" eaLnBrk="0" hangingPunct="0">
              <a:spcBef>
                <a:spcPts val="600"/>
              </a:spcBef>
              <a:buNone/>
            </a:pPr>
            <a:r>
              <a:rPr lang="en-US" sz="2400" dirty="0"/>
              <a:t>50.00  to  59.99 Points   =   Class   </a:t>
            </a:r>
            <a:r>
              <a:rPr lang="en-US" sz="2400" b="1" dirty="0">
                <a:solidFill>
                  <a:schemeClr val="tx2"/>
                </a:solidFill>
              </a:rPr>
              <a:t>5</a:t>
            </a:r>
          </a:p>
          <a:p>
            <a:pPr algn="ctr" eaLnBrk="0" hangingPunct="0">
              <a:spcBef>
                <a:spcPts val="600"/>
              </a:spcBef>
              <a:buNone/>
            </a:pPr>
            <a:r>
              <a:rPr lang="en-US" sz="2400" dirty="0"/>
              <a:t>40.00  to  49.99 Points   =   Class   </a:t>
            </a:r>
            <a:r>
              <a:rPr lang="en-US" sz="2400" b="1" dirty="0">
                <a:solidFill>
                  <a:schemeClr val="tx2"/>
                </a:solidFill>
              </a:rPr>
              <a:t>6</a:t>
            </a:r>
          </a:p>
          <a:p>
            <a:pPr algn="ctr" eaLnBrk="0" hangingPunct="0">
              <a:spcBef>
                <a:spcPts val="600"/>
              </a:spcBef>
              <a:buNone/>
            </a:pPr>
            <a:r>
              <a:rPr lang="en-US" sz="2400" dirty="0"/>
              <a:t>30.00  to  39.99 Points   =   Class   </a:t>
            </a:r>
            <a:r>
              <a:rPr lang="en-US" sz="2400" b="1" dirty="0">
                <a:solidFill>
                  <a:schemeClr val="tx2"/>
                </a:solidFill>
              </a:rPr>
              <a:t>7</a:t>
            </a:r>
          </a:p>
          <a:p>
            <a:pPr algn="ctr" eaLnBrk="0" hangingPunct="0">
              <a:spcBef>
                <a:spcPts val="600"/>
              </a:spcBef>
              <a:buNone/>
            </a:pPr>
            <a:r>
              <a:rPr lang="en-US" sz="2400" dirty="0"/>
              <a:t>20.00  to  29.99 Points   =   Class   </a:t>
            </a:r>
            <a:r>
              <a:rPr lang="en-US" sz="2400" b="1" dirty="0">
                <a:solidFill>
                  <a:schemeClr val="tx2"/>
                </a:solidFill>
              </a:rPr>
              <a:t>8</a:t>
            </a:r>
          </a:p>
          <a:p>
            <a:pPr algn="ctr" eaLnBrk="0" hangingPunct="0">
              <a:spcBef>
                <a:spcPts val="600"/>
              </a:spcBef>
              <a:buNone/>
            </a:pPr>
            <a:r>
              <a:rPr lang="en-US" sz="2400" dirty="0"/>
              <a:t>Meets 8B requirements    =   Class   </a:t>
            </a:r>
            <a:r>
              <a:rPr lang="en-US" sz="2400" b="1" dirty="0">
                <a:solidFill>
                  <a:schemeClr val="tx2"/>
                </a:solidFill>
              </a:rPr>
              <a:t>8B</a:t>
            </a:r>
          </a:p>
          <a:p>
            <a:pPr algn="ctr" eaLnBrk="0" hangingPunct="0">
              <a:spcBef>
                <a:spcPts val="600"/>
              </a:spcBef>
              <a:buNone/>
            </a:pPr>
            <a:r>
              <a:rPr lang="en-US" sz="2400" dirty="0"/>
              <a:t>10.00  to  19.99 Points   =   Class   </a:t>
            </a:r>
            <a:r>
              <a:rPr lang="en-US" sz="2400" b="1" dirty="0">
                <a:solidFill>
                  <a:schemeClr val="tx2"/>
                </a:solidFill>
              </a:rPr>
              <a:t>9</a:t>
            </a:r>
          </a:p>
          <a:p>
            <a:pPr algn="ctr" eaLnBrk="0" hangingPunct="0">
              <a:spcBef>
                <a:spcPts val="600"/>
              </a:spcBef>
              <a:buNone/>
            </a:pPr>
            <a:r>
              <a:rPr lang="en-US" sz="2400" dirty="0"/>
              <a:t>00.00 to 9.99 Points  =  Class </a:t>
            </a:r>
            <a:r>
              <a:rPr lang="en-US" sz="2400" b="1" dirty="0">
                <a:solidFill>
                  <a:schemeClr val="tx2"/>
                </a:solidFill>
              </a:rPr>
              <a:t>10 (or 10W)</a:t>
            </a:r>
          </a:p>
          <a:p>
            <a:pPr algn="ctr" eaLnBrk="0" latinLnBrk="1" hangingPunct="0">
              <a:spcBef>
                <a:spcPts val="600"/>
              </a:spcBef>
              <a:buNone/>
            </a:pPr>
            <a:endParaRPr lang="en-US" sz="2600" dirty="0"/>
          </a:p>
          <a:p>
            <a:pPr algn="ctr">
              <a:spcBef>
                <a:spcPts val="600"/>
              </a:spcBef>
              <a:buNone/>
            </a:pPr>
            <a:endParaRPr lang="en-US" sz="2600" dirty="0"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611187"/>
            <a:ext cx="8064500" cy="912813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of Aerial Devices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2895600"/>
          </a:xfrm>
        </p:spPr>
        <p:txBody>
          <a:bodyPr>
            <a:normAutofit fontScale="70000" lnSpcReduction="20000"/>
          </a:bodyPr>
          <a:lstStyle/>
          <a:p>
            <a:pPr marL="341313" indent="-230188"/>
            <a:r>
              <a:rPr lang="en-US" sz="3200" dirty="0"/>
              <a:t>Aerial testing credit based on average of the past 3 years intervals</a:t>
            </a:r>
          </a:p>
          <a:p>
            <a:pPr marL="341313" indent="-230188">
              <a:buNone/>
            </a:pPr>
            <a:r>
              <a:rPr lang="en-US" sz="4400" dirty="0"/>
              <a:t> </a:t>
            </a:r>
          </a:p>
          <a:p>
            <a:pPr marL="341313" indent="-230188"/>
            <a:endParaRPr lang="en-US" sz="4400" dirty="0"/>
          </a:p>
          <a:p>
            <a:pPr marL="341313" indent="-230188"/>
            <a:endParaRPr lang="en-US" sz="4400" dirty="0"/>
          </a:p>
          <a:p>
            <a:pPr marL="341313" indent="-230188"/>
            <a:r>
              <a:rPr lang="en-US" sz="3200" dirty="0"/>
              <a:t>Non Destructive Test (NDT) required every 5 years.  If no NDT with in the past 5 years, no credit for aerial/platform device.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0"/>
            <a:ext cx="4762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Equipment- Engine, Ladder,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None/>
            </a:pPr>
            <a:r>
              <a:rPr lang="en-US" sz="3200" dirty="0"/>
              <a:t>Areas of biggest change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Promotion of shared resources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Standardized to meet NPFA requirements and remove outdated equipment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Shift from high possible equipment credit to focus on deployment and location of stations and resources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endParaRPr lang="en-US" sz="2600" dirty="0"/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endParaRPr lang="en-US" sz="2600" dirty="0"/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Deployment Analysis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None/>
            </a:pPr>
            <a:r>
              <a:rPr lang="en-US" sz="3200" dirty="0"/>
              <a:t>Deployment Analysis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Maximum credit 10 points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Optional Deployment Analysis per NFPA 1710 (Standards of Coverage) 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Road mile analysis (1½ mile and 2½ mile) used when the </a:t>
            </a:r>
            <a:r>
              <a:rPr lang="en-US" dirty="0"/>
              <a:t>standards of cover is not                     available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Personnel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sz="3200" dirty="0"/>
              <a:t>Existing Company Personnel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On-Duty / PSO / On-Call  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Credit for Automatic Aid Personnel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600" dirty="0"/>
              <a:t>With or without needed apparatus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600" dirty="0"/>
              <a:t>Up to 100% credit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Firefighters must have protective                      clothing ensemble available</a:t>
            </a: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Types of Fire Departments</a:t>
            </a:r>
          </a:p>
          <a:p>
            <a:pPr lvl="1" indent="-228600"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dirty="0"/>
              <a:t>On Duty/Career Departments</a:t>
            </a:r>
          </a:p>
          <a:p>
            <a:pPr lvl="1" indent="-228600"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dirty="0"/>
              <a:t>On Call/Volunteer Departments</a:t>
            </a:r>
          </a:p>
          <a:p>
            <a:pPr lvl="1" indent="-228600"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dirty="0"/>
              <a:t>Combination Departments</a:t>
            </a:r>
          </a:p>
          <a:p>
            <a:pPr lvl="1" indent="-228600"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dirty="0"/>
              <a:t>Public Safety Officers</a:t>
            </a:r>
          </a:p>
          <a:p>
            <a:pPr lvl="1" indent="-228600"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dirty="0"/>
              <a:t>Subscription Departments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dirty="0"/>
              <a:t>May not be eligible for classification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dirty="0"/>
              <a:t>Must have a geopolitical boundary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dirty="0"/>
              <a:t>Must respond to all calls in their response area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dirty="0"/>
              <a:t>Must meet FSRS minimum requirements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2D050"/>
              </a:buClr>
              <a:buNone/>
            </a:pPr>
            <a:r>
              <a:rPr lang="en-US" dirty="0"/>
              <a:t>On Duty Staffing = Hours worked</a:t>
            </a:r>
          </a:p>
          <a:p>
            <a:pPr>
              <a:lnSpc>
                <a:spcPct val="90000"/>
              </a:lnSpc>
              <a:buClr>
                <a:srgbClr val="92D050"/>
              </a:buClr>
              <a:defRPr/>
            </a:pPr>
            <a:r>
              <a:rPr lang="en-US" dirty="0"/>
              <a:t>Career staff at fire stations</a:t>
            </a:r>
          </a:p>
          <a:p>
            <a:pPr>
              <a:lnSpc>
                <a:spcPct val="90000"/>
              </a:lnSpc>
              <a:buClr>
                <a:srgbClr val="92D050"/>
              </a:buClr>
              <a:defRPr/>
            </a:pPr>
            <a:r>
              <a:rPr lang="en-US" dirty="0"/>
              <a:t>Special units</a:t>
            </a:r>
          </a:p>
          <a:p>
            <a:pPr lvl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dirty="0"/>
              <a:t>Fire inspectors</a:t>
            </a:r>
          </a:p>
          <a:p>
            <a:pPr lvl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dirty="0"/>
              <a:t>Mechanics</a:t>
            </a:r>
          </a:p>
          <a:p>
            <a:pPr lvl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dirty="0"/>
              <a:t>Haz Mat, Training staff</a:t>
            </a:r>
          </a:p>
          <a:p>
            <a:pPr>
              <a:lnSpc>
                <a:spcPct val="90000"/>
              </a:lnSpc>
              <a:buClr>
                <a:srgbClr val="92D050"/>
              </a:buClr>
              <a:defRPr/>
            </a:pPr>
            <a:r>
              <a:rPr lang="en-US" dirty="0"/>
              <a:t>Volunteer staffing at stations</a:t>
            </a:r>
          </a:p>
          <a:p>
            <a:pPr lvl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dirty="0"/>
              <a:t>Sleep-in crew, Duty crews</a:t>
            </a:r>
          </a:p>
          <a:p>
            <a:pPr lvl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dirty="0"/>
              <a:t>Roster / documentation required</a:t>
            </a:r>
          </a:p>
          <a:p>
            <a:pPr>
              <a:lnSpc>
                <a:spcPct val="90000"/>
              </a:lnSpc>
              <a:buClr>
                <a:srgbClr val="92D050"/>
              </a:buClr>
              <a:defRPr/>
            </a:pPr>
            <a:r>
              <a:rPr lang="en-US" dirty="0"/>
              <a:t>Firefighters on EMS units with gear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On Call Staffing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/>
              <a:t>Average response of volunteer members not located at stations, responding from homes, businesses, etc.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/>
              <a:t>Not including false alarms, recalls, automatic alarms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Not Creditable</a:t>
            </a:r>
          </a:p>
          <a:p>
            <a:pPr lvl="1">
              <a:lnSpc>
                <a:spcPct val="90000"/>
              </a:lnSpc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dirty="0"/>
              <a:t>EMS only personnel</a:t>
            </a:r>
          </a:p>
          <a:p>
            <a:pPr lvl="1">
              <a:lnSpc>
                <a:spcPct val="90000"/>
              </a:lnSpc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dirty="0"/>
              <a:t>EMS / Fire personnel only performing EMS duties</a:t>
            </a:r>
          </a:p>
          <a:p>
            <a:pPr lvl="1">
              <a:lnSpc>
                <a:spcPct val="90000"/>
              </a:lnSpc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dirty="0"/>
              <a:t>Staff that do not perform firefighting operations</a:t>
            </a:r>
          </a:p>
          <a:p>
            <a:pPr lvl="2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dirty="0"/>
              <a:t>Fuel truck driver </a:t>
            </a:r>
          </a:p>
          <a:p>
            <a:pPr lvl="2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dirty="0"/>
              <a:t>Mechanic</a:t>
            </a:r>
          </a:p>
          <a:p>
            <a:pPr lvl="2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dirty="0"/>
              <a:t>Arson investigator</a:t>
            </a:r>
          </a:p>
          <a:p>
            <a:pPr lvl="2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dirty="0"/>
              <a:t>Rehab organizations</a:t>
            </a:r>
          </a:p>
          <a:p>
            <a:pPr lvl="2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dirty="0"/>
              <a:t>Wildfire crews</a:t>
            </a:r>
          </a:p>
          <a:p>
            <a:pPr lvl="1">
              <a:lnSpc>
                <a:spcPct val="90000"/>
              </a:lnSpc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dirty="0"/>
              <a:t>Fire Police</a:t>
            </a:r>
          </a:p>
          <a:p>
            <a:pPr lvl="1">
              <a:lnSpc>
                <a:spcPct val="90000"/>
              </a:lnSpc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dirty="0"/>
              <a:t>Live in college students (non Firefighter certified)</a:t>
            </a:r>
          </a:p>
          <a:p>
            <a:pPr lvl="1">
              <a:lnSpc>
                <a:spcPct val="90000"/>
              </a:lnSpc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dirty="0"/>
              <a:t>Junior Firefighters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Maximum Credit is 9 points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/>
              <a:t>Sub-items total 100 points  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/>
              <a:t>Records required for credit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/>
              <a:t>Based on responding personnel, not legacy members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/>
              <a:t>Facilities can be any distance from community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/>
              <a:t>Facilities can be shared between communities, counties and states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2D050"/>
              </a:buClr>
              <a:buNone/>
            </a:pPr>
            <a:r>
              <a:rPr lang="en-US" dirty="0"/>
              <a:t>Minimum Training Requirements</a:t>
            </a:r>
          </a:p>
          <a:p>
            <a:pPr algn="just">
              <a:buClr>
                <a:srgbClr val="92D050"/>
              </a:buClr>
              <a:defRPr/>
            </a:pPr>
            <a:r>
              <a:rPr lang="en-US" dirty="0"/>
              <a:t>Active personnel:</a:t>
            </a:r>
          </a:p>
          <a:p>
            <a:pPr lvl="1" algn="just">
              <a:buClr>
                <a:srgbClr val="92D050"/>
              </a:buClr>
              <a:buNone/>
              <a:defRPr/>
            </a:pPr>
            <a:r>
              <a:rPr lang="en-US" dirty="0"/>
              <a:t>3 hours of </a:t>
            </a:r>
            <a:r>
              <a:rPr lang="en-US" u="sng" dirty="0"/>
              <a:t>structural firefighting related</a:t>
            </a:r>
            <a:r>
              <a:rPr lang="en-US" dirty="0"/>
              <a:t> training every 3 months for a minimum of 12 hours per year</a:t>
            </a:r>
          </a:p>
          <a:p>
            <a:pPr lvl="1" algn="just">
              <a:buClr>
                <a:srgbClr val="FF0000"/>
              </a:buClr>
              <a:buFontTx/>
              <a:buNone/>
              <a:defRPr/>
            </a:pPr>
            <a:endParaRPr lang="en-US" sz="1000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8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PPC Distribution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675" y="1981200"/>
            <a:ext cx="6865525" cy="443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572000"/>
          </a:xfrm>
        </p:spPr>
        <p:txBody>
          <a:bodyPr>
            <a:normAutofit/>
          </a:bodyPr>
          <a:lstStyle/>
          <a:p>
            <a:pPr marL="341313" indent="-230188">
              <a:buNone/>
            </a:pPr>
            <a:r>
              <a:rPr lang="en-US" sz="3200" dirty="0"/>
              <a:t>Training Facilities and Use must be at a training facility (local, county, state)</a:t>
            </a:r>
          </a:p>
          <a:p>
            <a:pPr marL="798513" lvl="2" indent="-230188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Training area at least 2 acres in size (full credit)</a:t>
            </a:r>
          </a:p>
          <a:p>
            <a:pPr marL="798513" lvl="2" indent="-230188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Full credit given for 18 hours per member per year</a:t>
            </a:r>
          </a:p>
          <a:p>
            <a:pPr marL="798513" lvl="2" indent="-230188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Reference NFPA 1402</a:t>
            </a:r>
          </a:p>
          <a:p>
            <a:pPr marL="798513" lvl="2" indent="-230188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Worth 35 sub-points / 100 points</a:t>
            </a:r>
          </a:p>
          <a:p>
            <a:pPr marL="798513" lvl="2" indent="-230188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Accounts for 3.15 total points</a:t>
            </a:r>
          </a:p>
          <a:p>
            <a:endParaRPr lang="en-US" dirty="0"/>
          </a:p>
        </p:txBody>
      </p:sp>
      <p:sp>
        <p:nvSpPr>
          <p:cNvPr id="14338" name="AutoShape 2" descr="data:image/jpeg;base64,/9j/4AAQSkZJRgABAQAAAQABAAD/2wCEAAkGBhQSERUUExQWFBMWGRgYGRcYFxwdGhoaHhwdGBocHx8XHCYfFxwjGhgcHy8gIycpLCwsFx4xNTAqNSYrLCkBCQoKDgwOGg8PGiwkHyQsLCwsLCosLCwsLDQpLCwsLCwsLCw1LCwsLCwsKSwsLCwsLCwsLCwsLCwsKSwsLCksLP/AABEIAMIBAwMBIgACEQEDEQH/xAAcAAACAgMBAQAAAAAAAAAAAAAFBgMEAAIHAQj/xABLEAABAwIDBQUFAwkFBgYDAAABAgMRACEEEjEFBkFRYRMicYGRMqGxwdEHQvAUI1JicoKSsuEVM6LS8RYkNENzwlOEk6Oz01Rjg//EABoBAAIDAQEAAAAAAAAAAAAAAAMEAQIFAAb/xAA1EQABBAAEAwYEBQUBAQAAAAABAAIDEQQSITETQVEFIjJhcaFCgZGxFDPB0fAjNFLh8YJT/9oADAMBAAIRAxEAPwBVwe/S5OZz1Uo/zGr43wPORx7s/GkLszPhXgT09P6VwlKadgByK7ZsHawdZfEmAlJgxF5mI8KqNbRbJJnQx/eAfDWln7L2c68UlRUQGMwGY6haQPcT60otbWdSYCuPKi8WgClDhXZi0cl15vE5tDHiZ+AqUOc4PgD8xXNtn7aeVH54gSfvERzi0H1o0vG5SJfW4k/eSoG/LQ/GiCS0F0JadQmp7BNrACkEAApEAiATMCLa3qmxu6hLiVIWe6pJgwdDMcKFDFpiQp6Lz3h8iKjdUv7uYnhKnJ9yqhxB3CLFJK0U19eqIYvYDpLhgFKipaYNweUHmLW6VV20oHEukcFOA/wKg/LyojhsS6Ozyk5VAzmKiQoAmO8eYihO1hlxCz91ztAZ4QCD6e0PEUOQADRaODne93eI0HL3+yHB2x8/5YrdLl/xzTVS4JB1E1sld/xzpPMvSZbCtZpEHlVz8uEQRGkRfl50LQu9b5/x6VYPpUdGCnf7L1Tjv/5H5V16uNfZY+BjVFRAAaNz4iuxIdB0IvRGmwvPdoaTV5Bb1leV7VkgsrKyq20MYGm1LOiRP099QTS5WJqm5tllJguJnxn4eNIGL3ged9tZSmbAGB0uLnlxmaBOuAqkKkSJkkzNrDlJNJHFWaaEEy9F1/G7RQ0O+qOXWhOK3ubSe6kkRMm3CRr1tS47tPtGxnUDlTCVaKIFjN/aJE0JxG0h3QBBgmeBvkidbgiukmdVt2XGRPWE3sbUvKRGlxcaTRpLySJBEeNcfcxZIykZRAAi3enh58OlH2N4VIw4bBBObXjcTofD31SLF609QJF0NKgdDNekVzRjeN1C8yXM0yrL4xPHgI9NObCd78yARY94KBF5mRx4pBM9Kbjna5dxAmcrHMXrFrAEkwK5c9tVXdClFRGk8uHjRzZm8/5hwOmVWIkzJJiLGwFqiPENeaVc6cH8WlGpA8aia2mgqy8YB6fi1JA2zmSArNKDIvMX6xeLzWm1dppQqEOBMgd5XDvSRY6wTR2vaRdqpebThit42kKKSoSI4jiJ59ayuOYtslZPdv0PyNZRwBSJlK57lua17P2akSmvQNKQterydU6fZWIdxX/QP86aR3W7muj/AGdYdDDLuIUCtThLYSNMogmeZKvcOtAt+cLh20B5pHZqzZFtgkpuCQoT7JtBExcaUW7aAFn21kridtPZKrfDxmr2FxF83EUPwz4UJANudSpMR1NCJIK0Yg2RvkU4jHOKbzIlKUgkxBkcZBsY+tbt7wqygySAQLpEyBY+1aQD43oRsXGnNkCikK0PXSPOrL2HyOZRdtQF0gH1tqDeONMl5IzBZQwrGPMTxtqOVj9017vbXDrxbIy5wFJ01i8TOo16g1p/biEvFpSFBV03CSFR7PHjp50O3QaP5SjNAyqgdZSuY6TBqberDBxCcQ3qO6rnYxPkRV87smZA/DwjECM7Eb3seX1W6HsG4CVAC+pBSb6D3VoNgsL/ALty/RQV7taEsM9o4CLJdSvN0UlJUr3gK/eoY6MpIIuPjQHSj4mha0WCfZbHKR5HX+ao61u4pYltQMEiFApNjHWoH9hvI+4TH6JB5cqH4XabqQClxY8FGryd5349oEdUj5QapcR6hH4eOZza72Vnd9C0vKBCk5kxoRaZvbSRPlTTszeBxp1JcvlsEnT1B7sjSgGzdvKfltSEWBMyQLTrrxvw0rTsM6pTCSDljgoc5PjNKy0HW0rz3aHEdNcgo0F2zYe1xiGgoAjgZ58fGiAWK5nsDaJYBSmwOYyFcfA6RA9aNbE3jUVd/TQzaOvW54UZmIaaB3SofWhTma55vFtpa1FBWcgVFhrGmgv+OVNz+8jSDC5SJgK4H0vShvRiGFPZkxCsskcSRIPXrzqcQe7VqJCCNClh0AqSlRkqIt4ibmdTa/XwrZnCZc0KlUG50gXju8IGlbuM5vZVCkKNovlUDeZtBAtJF5mtMJi+yUSrVWZIJGoOo94IMaiku6CBaDSvoe9tIBuDIjLAiRpyN+RjWCIHbRSpL3JImeI0m0c+Y51IrFLAQVC0JBgTCRznTpatsSruJUgnNp3v2YIngZ08tKl91TtF1KnkUqVJOYg63+93Y0iQb66E+cCsYpKikglZJiJuBpFo05cjUzuzU5FIKCSAFpJ/uyFKgkmwBkKHD2QLxWnaJAsBlAKZEZZi0RpcHW1uVS6MDK0jVQs7JOYSqTqTmmUxAHQk+knlTlszAhTC0yJhK5kSI1AjMRI0By8OtLW5+xQ+tx51RbSgBKVwAAoJkg/pQIPXvXpiUUDMltYWsFNwLKTqbEeVjyptjcnILqSw8jLm705DCVXGYdbSeBiomwvMUjhqecC5N4mt8e6fynIoQlKpUkcE2J049KMKxDYWEpCggqjvEFUgXBgW8Nb0Fsdb6KSguJCgoHMJMSgaxOoHhxNGNhM58QjUAJXmBEzYgSCCNTp4VTSlpJkJ76puTpxA9fdRTd8KOKJEBHZKKYkZTmSCDNp42PGjRBpd3eSsw6pm7JPL/wBtP+Ssqm9s9ZUTIPjmn+esrQ0RNVyHC/Z3jVtdqGSE6gKICiPA39aobP3bfdeDKWllcgEAeyOZ4AdSRXa9qY9YGUm9rRbyofuTticQ6kXSsToYlJgET0PnakHgNbYXoDipKLiAhmM2W2wkYZCXGiBmClBQStcAKTmMgKJAIvF4rlG+G1woBpNzmzKM3BEiD1uSZ6V9I4rHtqzNqAUD3SkiQSbRHHj6GuC/azum3hn0usz2bxVKT91QvY8QQfGx8aHA+3UVnvkcW0Uq7KHcPiat/QVV2aO55mrZHwoj91u4NtwtK3ZXFqZmSMQzlCO/IuIsr6EUqzRDZGPLa5mAbK+tTE6jR2U4uAvYHs8TdR+ybdy1gvIABlBuqANEOACJ4ExPQVtsHGJzrZVdDpWUgxYyQRM1PsZCU4lCkqCsxJVpM5F3sOMj30uKK0rVGWxKkKATrPrJAjxFMHuUsljW4kuo1YHTTf7H2RDZzRaxCmSCZS5k8S2sA+iiDQZ85kBfEQlXiBY+Yt+7Tc5DyEYkWWlLgV4ltY4frQR40sOLCiF6IeEL5JcGp/ihfgo0GRtaBauBmMhznxDQ+ou/qNVQbXYVslc1EtBSSk2IJBHUVqFUstxzLGiL7GIzqmPZMSSBm0Ex60fxbAQhITKij2teE36D60q4TE5VkjThPD60Ue2olaRCY1m/4ETwtQnB16LxXbAIxJHkEwYZSu7e0SYI051dKSSYWABrPv8ACLUq7JxP3SSUiRxIPSL2mpW9qKJKEJlJ1A8bwYtQXRW5ZFao3i8e66DZRI6G6ZibgWB5ivMUmEoVnkzAUTJH0B4CiQ2j2bQZKhZOW6O+b8ZIyiDymgu08TGUISD+iLG+gMUaSOiMqNLCGEUp3GIRnHtcY48yRGk3nnNDm0l865styVAgEcPLWqOIxq1hKcxUqST05ipdmYZRBVKkhCgQBBBPWYJjXWoLMrc3NCpMWGAQlac6rpudZBFwQRytrw48RLmOTmCSrvBJiBYwOQ6Xvx8aie2qtK1IWCc3OJv42PKrGEwDWYKUiFlNk34HUcSfOLULMQO8opSv405IORKUIiSmSUkRCYsCY14aiNaCP4wZZSpKTJBvBUNBY8pPvortfGZW1gjOY72s5TxEREUt7P2O66B3VZDJCspIgG99KZa/MMztKU5U2bLxxSz2Tao7YFTmUmQmTYAqgd23mNaIbQxLSWlNNDO8YCVpMxprYZgEyPLhSmnZimXMs5lEgCCodJMXETTDu/j8Nh1nOjOQYKiZ6WmjB+Yd1XZHnKxvFdk4t1QSlaxxj9GDF8w049arY3bKVZsuUXmQBBg6DxvpRjaWMZX30pSOpib8KBbYxLToGUJzyAAkQrwt8Kq2E0bKI6DzWu1HCMiuBEjgb8DHWmbcvEStz9VNjMm5k8BxHupZ2lsF9CErdbUlPC8m99P6Ud3CIyvnvWyC4j9I6GrsjIeEU4F7WGTSh5qztbfpxl5bYQlQSRckjgDy617QDbuxn3MQ4pLSykqsY14fKsoxc616iHBYExtLst0L18kz7x7wsrbJBmSAUKBSoTzBuK93Lwn5tb0kFXdEpOXKIJMgc7eVJG0nHnilTilvn9ElSlDwgTFdL2PtlLzKVJSW8pyLb0KCALeEEEdKBiGnh5ozYPsvN8VxGRwoqPCIPbrJNpzSCNCnhfiQb9Vc6U/tU2T2+F7sBTWVzvLTcQQQP1tPGmPEYlDWIUFqSouiQBHso5gaXOp4jTjSpv8ALW406pIhCUjziJjmABprSUTX5wSqOuly3Zw7vnVsCq+APdPj9asU+/xL0+AFwNWihXqPpWxTUdDThFJ23F2hmWGzcpSuDxiDHjB91CnsNClIKF5myoggi4mSAcun3h51JuH/AMYP2Hf5auYw50B1srQEXMXkTxGYTB16U2O8xYbqw+KLW7Or66/dTbv41KVhJSoNvEyDoFaEaCJn3iqWN2YWnl4c+y5Cmz+t931ug+I5V48+OzCg84lKlkgwTFrp9vh8xRjaSBjMGHEXdZ1IEExr4cxVfE2uiMDwZRJ8LtDvoRsf0SpiO8hK+I7q+c8CfECPEGqtHHW87Drw++Gwro4FjN/ECFfvGguSliKW/A4FpHQq9sfBqdWUpTmtwBtyNqNf7PrU4CkHIVBJVI9qdBm6cDM1Y+zRgl928fm4mAfvDnpXScDhclk31sU6TroKA53epeR7Yo4o+gSVgtmhpZKCEmNFadSJEAkxf3V5i9uhvMhITnSBmgAQozy1P00pvfwpSsL7OyGlmzZixSdD51xrB4uV4pa5JIB8CVX8ONHwsIeczthW/qkmNY17Sde6T89aRrF74IkK7E9qkC+buEi0kanw99eqxYWpoFQQ4QCSRAlXE8AOvSgrZAhRTxzQeI4VHt3aPa4myQiEiwmOfEmNa1pcOzMG1vaG1+aF2Ya6AHonJO4WJQ6D2SlgdBc66zYTRxO7wbZSXAwy4qLFWVehzSbSqydKI7kbwLewqCpV0jIq1zFgSfCDV3H7GS4IKiRJVBVabnhesWWmuo8tNVWNoqyuWba2Q8y6UEZwbgpBIiTx8edENj4d/sy44pLbcSM18wEaDUgAyVadat7wshCsqCpJk6LXCUpPeJibGDw086FYHFEuCUqcCBnjM4QCQCjUXBMcrTyFFbE17bKjIL0Vxt5l9Anu97LbiNSlN5vz8KLYFxBQezIQ2nu96QDAjuySQRYT0J1FLTLaG4S2RYJMltUgzCQJZUVHjdR91WH9oNflDeDdTmK1ABxRJyEgicisoXcgyoCL61D8ODoFxYK0RbHoZuVlMQAVZom/DKTP46Uvbb2VALiVTKiQn9WATfjeaRWzyF6cd0setCYcT+bEwT16akT8aLHhXDwalTE9jCc+yFM49eYJHEiuhHdE4J5DynBIJIFiZNgcpIzC9YzgGXcowTyfylRjsnGEpB4kyJhIHUmhezlPYnGnD4hRZxBKhJEjMBIEW7pAgRGo4U4zD/5mvLmpOJa3wi027Rd7RKULzrcXKkhQAURBy+yAAB56a6VQ3FUopfzLzKzJEhSjEA8TBGppcVj3cE+8gpHapJT2gMgH7xEjlBE86sbE3j7NXFWY97SbWkE6ke+iMwribTD8e3gmMDevlS6F2P8A+xf8Z/zVlS4NHaIC0mUnT1j5VlRos+yg7u77YkKT3fu3uOIykXny+tB9zdk9lisQpK1lBHsK4kmQTJuddedG8du6800Rh3pAj82ozpfumO6emnhrQTYu2UoJcfISCMqzB7pBgezcEG3GvPMeaJatAuBVzb2BJlQQpMAkkjukRcZkzlMaK8AaWmsM462oBtRCwYWVZkQRaCTANOiX/wA8JeCkQCkhYvOhkiNDaNetJatuJZW40lWZN1iDJGY3sbamfOiNcTo1DJtc7wTZSCCIIMEciNRVkp+NEdsjM+pVpVlJgRKouTFpOpI51UKANbeJpx2ptekwDwyAByhA+daqRUyVpmAQTyFz6Jq6xsh5fsYd1XXIQPVUCuylHfi4huVf3AT/AL34Nun/AAiot38dlXlUTlUffAt4GjW5m7+IaxCluNFCezcAJKdSBHsk1Hh9xHjEqSDyShaj7ymii2gFY808Ujng8wK+VqPFpUgEdqEpKiU5kTaNLJNxFWdg7S7N3vOtKQqxCUkGSbH+7APmaOYPdN1UB3tIGhARJ4TCs0eVG29yGCBmTHUtpn3IFcSA6whDFB0XDkH2SHtTZRZGISJDai0pI4e18QQRS8lANsyZ5SJ4da7Mvc9GIV2ToUtgCQqAJIiBccL8KmT9lmET7OZP8Me5Iqr2i9EWDtN7G07f+BJn2fbNdQ+73IlAuSIuZsdCfCugjDu/oT+8KrYXYzGFnLiEgm3Cf8JmosRttaPYDjg5wpI9VuD1ANEYaFUs7FSmaQvKJJYXxZJ/eH1rl+++xRhXLJUntUzBjgoRpZUXudJp7G875H/Jb/aWtZHkiB7zWmPwCcSgKdX2lyoSgEQbACbx8Zq7n5KcQhRGjS4q84VLSDqoi3Qa1Ps3BKfxDoQnNmi9rAG1zYA6V0JncJkLUcscjKvgVW5VcwexWmVns0hM+0AjXXjwqTiRK/READIsvnau7sYRGGZyEJWonMSBYGAIHE6a2ouH08Akev1oYUpj2T6f0rRUD7p9KtwmHcJUuJNrXE7t4dZJUhRJ49o5f/HVf/Y3D8EuJuDZxXCw9qasA+I8jW2MLnZkMqhfAqFvfarZWhRZVEblMAhSVOgggzKTcaao4VSc+z3DlZX2j+Y63HhxFWsIxjhGfENm5kFMjpEJq4MM/r26J5ZVx8arTTyUkmkk7xbpYfBhHZ5ytZNyRMCOlrmgK8YfZJk8+fnxNO28uEcccSP70oRctoVAkzcSToBSHvHiOzRHGf8AWtiANjisJJ9ufRCIbBAcfQlbpZ1IcFoUBIuSMtxrwrp2zsJh8a+ziUOhb+GUgKUkjvjhmgRMZtOvSuGfl+YDnTz9nO1/yd3MvutqSoKMEz+jpPEa8j40h2gHPjL49xt+oRYxlOqs/aatpOKUpCj2vcDiLx7CYIt4gieI60r4FKh4TIPMG9Zv9jw5i31oVnQVQDpaBHlEwelGNxtjJxLbrriCtDACkJBIC1iZFrqATwHGKvDLkgaXbgBXEZe+hzV1nY7jiQsNOqBvKc8Hwi1ZTfh95Hco/Mr0/RA9ylTWUD8Y4/Am/wAIz/P7KrtffF3MW8NCEpMFZAPpMigzg7T2iFFZzq7oAKp1JFo8ueutA2dsT3Qkqg3zKgTTBsrFFzOFgZIIIFgT90W9eleeaxsZuv3R6DdVFgm0qbUt1SQ0gBKW0E5ZN/OINtNLUL2XsJSHgppCFKWlakXIKL5CbnKoZVRcG6TbjV7ebABRAQYACR3SYskJi+saedT7kKThu0WEKccskQoCEkyrVJTeAeGlqbjeNSOagnUELdv7OkqVmUhxZOvfKUz0CYtRbBfZ40k2wzY6qTmPvmi+P3kQ3k/KUthtxOZBC80z4pEgCJ8oqs9i2+6fyQLChIU2rMmPEpAHgedHBBFhAdIboolhN2UIHshPRKQPlV1GyWhrHmr+tCkoZKcxwqh/AfgsfGq2IaEEBrIOEMtE+Wd8z6V1t6qC5/RHcRhG4hBQSbe2n5qq3CUicwt5/wAtIz2yErMq7bjFm0+5D494rxvYbdpDyhy7RCfhmog1UWU4ObWA9lLq/BspHqsJHvqFO8aUnvBlB/WfQT6A2pdOx2P/AMYE8MzgV8WiassMBIhLKE+DhH8rQrsq6yjD+9KYs6D0bSr4hBn1oditpIWDIeJPGFH/AOQQPCvAT/4aP/UWf+0VQw28zK1FAQ0VgqSUyvOMsZiRmmASBOh4VwYutykZeKZCUu36oHwV8q3UCdUrPisGrOEx2YwhpCjGhSox49+1bYnHKRqw2PJQ+CjFFF7KlcySquUAGU2AJurTyAv61Fg8cpaCXDlN+AgDgISLWvbnxrx7aS1JUksIuDo4r4FBnwkUtHFqyEiQDJM6lXXw+Zpee+aPFXJMOysZ2gcOcSgwUgEQIkcZPnNV8TvCppQAZ7SdDMJg8ySIIPkRyNRbPQG8O37SXpKiFNrSF5rnvRlUMuXiDavF7YaSoJSSpxXdS3lvKjEFRACY4ydLxQcpY5EsOCY2C5lGYNlUXICoJ5+3W5SriEf4v81DMG86tCQ0St5EhxlxOVREnKtIMFSIMWk2HWrmHD6rEoSrl2K/+9XyptpzbJZ3dKlzK/RRH7agf5TWB5Q+4fELB/mSml9vAY1PsYjN+qtocOp5+7yqAYXaUALWg8ykK/7Rr4cKvlKqfJNQWDqFJPNYgfxJJSPMipUt0ttYuAmMMXXZEk6CyT99SjMEyOEAXMgM4VPAjx4+lQrC+ahw+8DWDU5nJBcIWOpCQiP8Ncv+2PDl3scWnLlWShca5rlM8+6CJ6U1b+LkNpA7wkyPIR+OVJ6loxjHYqWUgwtKgJgp5jle9dTo3AnYo7Sx7CBuEhtuR4+4UV2bioTfMUjha95vINiY9BV7H/Z++04lLZS82oEpeQYSQDBnNdKgfu34VY/2QxKcqUpCgSJINgBeTmSDqOvwoz5hVAhVgZGHHig15IXh2u1eKCJBTP70208fd1rouASrCsjsz349hNgenSlbZGwXEYlYPecGUQNIAF+gn4UU3mQ+ypCQe+QVSDEJFjPK5HupOWUaWU3GxpeQzS9rVYbw7WFu1ct+tPv41lRHbuMTaUW5qE/GsruI3qUzwXdWqfE7DWjLAhRVJ5XBMda8b2ytk9mUd46FIt5QNabttYtLq05SCRFgoK537thrQ5Gzu0cClJgD2Oul76c6zyWnxLOcRWqrYZpa21KWMt4E6yNY+Go0qXcbZiHxie2c7nbBKQXVJFgT7IUJ9oelbNYpfYKS4c60OOJCkjRMykjyPX3VX3aw0sLbXlS044VmSqVGYHs3iAOPlRWAnMGrnOAop6d2QFkJLIUw0hKG4IJmQSoZZKQIAmRxr1TRR7JUj9pHlwifOaBBGX2CgAaEBQ/lAq2ztPEJkB4dLOLj+JV6syJ7UN0mb4T7IirEqP3W1+JUg/4ZT7hUT+1cuuHcV/03m1R5KyGqK8XiFavknoyP6/GhO08Q+3AViFX0T2YSY4mQqR6U3HEXuDQNUFzy0XXujidpNn/kYsfuNq+DlTt4hPBnFeP5P/lWaSMTtN2P71Z/eP1rXZG8DOYoxDPbKN0qLrifEQDHXTnT8uBfG3MNT0CCyfMa2T/2giC1iR/5dQPrNQOMMH23HEf9QpQf8agfjVJrZGFICjgErBuIfzA8rLiiDBwyPYwS2/2Ax/mmsvi1u0/RNZD1VZzDYbhiQfAg/wApqgnY7KFSg5jpKWFm3jxphTjmv/DxI/dSfga1VjGeIxP/AKRPwqfxA8/oVOQolsnEIbbShIjmSIk8TzHnVPbuKbn2hN80aQNT4ilbera7mGCcucoc7ySoZVASbKBuDPqPCl3ZWMU9iEqdWtLabkpSpRMXsAOdGDtM6uR8CaF7WbMhuSrmXGx421Np4igWLxC1mBCgSEpvoSYBg6a0zMYfDrFlPBJsFrZKW55FR0vS9tvAow77RdUFNG57EkqP6I74i5j30lJIJHir+i5n9NpDjumpeGxjwEvMpRIlKUTI1yyokgnnNKDz4U5njIocxB+ImeYuL1vsjfAoxBSMO6psA5UGAroSSAPQCrW3NjPON9sU90nNkK0kIBuAoJEz1060WdwzDdVhsDVOX9moxLLS1e1lSpK0mFpJFyCLirWFdcbAbfWlT2YhtVgtxESSpPMRrxilbCtbQWhKBiG2WwAkBCe9AsJPOKNbD3eaw5LhUpx4iC4syY5CdB4UdrXvcCW1XPmhkta0i7V9zDk/eUPMfMVC3h1JPtz4pHyq8XAeIrVSRyim6SyqnCSQTHpf41N+RclW6/6VZQ2AK0dTU0CushBtqbEBClki0KNr93SDqNAI0+Ncy3rw3ZoQtrKnNMgidYNvTToK6ntl6GV84pIdwnaJbBvAH0pDEuyuCew4zNNpQZ3sebQYCQrQApMR6wI9aatxdv8AbuBvEtZlH2XAmBMT3otpoelVcVsBKuGtXN3mE4QqVJuCIm3MW56+tLF4I2RywgoltzCJZeJ/KEtFeVei0k5bWDZGfwUeVB8A+ypa1Ylh3EahK1AqOSZAkRy4VPtxCMZiGpNkZpPIQCT7vfS1traiMMQ0S5pKVogmB3byRfu0xCyxmKE894NtNxw+yzc4Rcno5/mr2kVG+IAj8rxX8A/+ysonyCLw2/8A0HunTE76MwUoTJPFKR8dKDY/eUuQkIW3P39bakW4mhez1pyg/dPuPKj4WlKb/jj86yxG1ulKgjG6ibSsthLaQCbSqAY8ZsOl6LbO2yllpLSycyLQm4uSYkxzoV+UBYUg92REg6dfWqGA3GxDgzdu1BnTMT8B8abhb3rKo+6TajeFHDP5j+tTs7fQdZHiP9aHYTc9aUBJdBI1MR86tjdeP+ZP7v8AWm9EJEGdpJVpmV4JNKe/GKyPp4S2PiqnvYOx8qgOAurqB5+VJe9GOL2KdDiEICEltOVAcRAMjNx1PtCDRYZRG+1JhMjTSTcVtvkaoYV1SlFdyEDMY9Ks4vZaCZCrn7qWykDoJNOW4GyYcKFJ4ZyCAeECZ6n40xJjL2VWYagb0VjdzfdCWm2lIcTCbKykhRnwtqfSmRG8TR4+8UYQ1Hh0H0rbP4z50iXWbXV0KC/7St8JPgk/Sqr+88qCGyEfrkAxxsDb1pkViUiMyso6qgfSuU4/FJbdcbnMUqIJBBAuYEjWwnzpzCMY4nMl587QKKMYtTTqiXHVuHmJ+AHjWzezsKhWZJfQoaKEp94TNV9juSE37pMnheQAQen1om7iQQofnISDJMBKpuYIEgSL9BflWkQBoEpZ3K1Xjs4UkvqzHXMCZAkaWBMAeNq8w25jilh8Pl2RYzlEdBz4a0E2w7lgzI5+Zt5R7xTduLtHtML+ytSfOx+dI4qJjRnboUxhySaKqpwBZObIZP3jcml5D2LLiUrcllKjEklWQn2CTqPGa6ZI5mqmJ2O2592DzAAP9az3EPrMnAK2VTDPAiZqyXRz9L1CdhLGikq8ZHwr3+y3J1A9aY4gQeGp28aJi8/j1q81iQBJMev0qPCYLsyFD2hxP0NEFrkd4CqGVX4QVc7UTzBFQubSSdCB51spSRoB6WqByFfdEeA+lSJfJRwlptHEI7IhSozwkRJ6wYBgGNTagQZSAozZIJ8ki9622/DfZqEiFXA4z+OHOh7WAQpxRSFArISVAkZybkEfogC4jWkpwXvsJqKmNoqpiMWbGwITfoTegTG1lLABMke0T0kUz7Q2YkmVSFix6+NtKT22cpUB+kfjS4FI13sj+x0uFeZMdnlWlyf1oykc4I99Km+WFTnicwEeRP8ApTJgdpBtuAbqnjpqBSdtzE9piHDNrCL2iw1Jm1acQAjCRcbeUvFgVlWFJE1lVVrTfsJgKK2z4jqND8jV3GMPaAZhzmPUeFRYXAEYhBDiWyiVHNoRoU+JBN+EU2rYESEnxzf0rMeSKPVNjXRJmNC2kZ1AnhA0nhJ5Ub2ZvclthCUHO6qFKBmEwSFA8CCACmLiTPCrmOwSXm1IV3SdOPhQDYO54xBKy7lCTlKUgzbqTx8KPG0SN8wVwk4Zo6gromxtoh5vMYF4t08zIokHkj8CguydkNYZGVtOUakkyTHE0B2rtouKMWQNAPieZrRgwxmNWkZ5ms1A9Ai28e2gQEtOkHvBQRxB6jjIEC9iTypQ/tIMzlMEiLSpUa8dL1O2wtyciFK5wDzAvHUgeYoq1uFjDIDSU3AupPGORuO8J8a0xBBEKdXzSvGmd4bHolReNdWZCVq6rUofA0xbsbyrw0hbSFBUSpCxmAGghQAIuTEjWiA+zbFEwck8s/nyqF/cjEo+6g93NAWmYkDQxJlSRb9IVxbh36EhTxJh1TpsvbDbwlJ8REKHiD8RVp1c6H4VzBZew7kKCm1p4EQf6/1pp2DvSXT2a47Q6K59OhpOfBlozMNhEjnzGnaFFdpvLS0soIC4MEmADrJPCACZrlGLTmxLylLnOQ5oeMz7Wt41veulbxoUMK4dLJB/ZKgD8a5vj2pVnzJSEpIM9f6/CuwjPiXTv0yqXD44JixtoenK+lSf2yJtm/iPztQntDqUkJ4E2KvAa/jSokqk/H6VokpUBEHsSD0F66hups0N4NmB7Sc58Vd75x5CuQqeA1iDXed2sGHcKytKu4W0QIvEAcfCs/HPpoTOHGpXgTFZ4UbGzW0i48yaqvYhII7NhTl/aBASPNRv5A1kmZoToaSh6kEC9hXmcVNjtj51Ba33W1wB3FDKIvBlN9eM1EnEIV3UGSmArSZ1E5QACRyGlc2VrqAXZSs7cxpVdzEZeC/ISP6VZKxUK5PSjKqjSoKvBHiIrCitkYY+VWCENtKdcshGvz8qo+QMFlSBaTN89opYKCoE5woaxEQZnxNDcDvkgEKME5YSCQAJ9o+Onp1qpv8AbUXiktudkW2hmDZVYrBgkxwFhE61EjB9xAhIOVMkjQwJAn2jVeIcodVWrhgJIV93bgdcVlT3LAGZk9ANfHpQjD4eVKGtzB86OYHZUJKhNtVRw5Tw8PdQF13Jh3FAwu5TeJIOg5+V6BeY2ETwhXmtgpJ/vkJIEQQZ94rZX2YZypf5Zh+8P1qW3MEXz2ixBgTqNB1v51unBNaAEqHpRSJgAA72Qu4daRhX2Tmf+Mw3+L6VlUU4Nni1J8Y92U1ldU3+fsu7nRa4rDZnAM6USTczGmhI0po2YYaCcyFlPdlN/DXkKGYzZwU+lskIEm1jFvGPOieEZaZGVCwTqePvFqEe/DY5KwNPW+IZGkqnxA+FebGw5TiFkGxQCoczMT6GtlKzaSOZAJPuqXZjamlysJShQiD7Q4gnhN9KFBIA+rUyVSIY9wpaWdYB+lIjj/drqOB2anEhSAUlJEK8/DjXNNu7JdYcU24NCYUOI8OFejwMrQSzmVnYiNxGbkmNvf1LeFZZbalaEQpSrAKzJUCAk96CgG8T1q5/bOPWsJU621n7wSE6ZUg5QVJiYQO6VaikTCs5lpSTGZQHqYroew9kkPoClhaHwlcZiAmUqJCVJm+YAAgicquNMSMYwXXXzQ2Oc5e4n8rCC7+WRCSskkEQIiwQDKuAGbkYoDj94MYhKVF0LCQEXABEqCouJJlpMnhEG8im3Z/YOYlWGGHU0tkKl85oWQMsmFA3UJGYmyT1pY2ns5Bw6yACorCCpJ7qYCglSRMBGcERwSs8RYcbgTRHsFZ4I1BVfbX2gHFYZbS2kJdKkqQr7oiAReSJCefGlbC7Xyrg9x0GRyPEFJ4G2hqot21CMe7caiND8uYpg1GO7shAF5srvGIxAxmz1KSLrbPktN4/iFcxZKcpURxkSJmbyAJiJ40e+zLeAZuwWYS57JPBYHzFvIUl7VxZTKAYMnvdNOHQClYhwnEctwiSd8BSY3FBRN4jgBfzPA9KjDcAD7x4chUGFypAiFedp+dWQ2dTcnWmQb1QqrRY2kXJHdTc2rrW4G/RcwqUKALjYCCQAAEx3JAtMCuP4xRgJJCRx0+tMu5+NWwl1ZbgLUjKVKyggAgAAXUTOgves3tGuH5pvCi3Lu+FaBEqJUTeVaeQFhQ/b+32sKkKUZJMJSLqUeQAuo+Fcu2zvrjzh1rQlLbSE/3nZyqbAXVMXIvSrhN6Fgh5p5f5SUkO9orOl25JKbfm+AyjlWTHEX6bD3TjjlK6hjds4lxPbOFGHaEe1fLrEgTPK5F+HGhOA3waS52KFodQRIWkFJUqJVIUdeukD0QMK1jMa5ncdK0A3ClQAP2LDTgCKtYTYIU+0lb/AG7WYHIAoATqL6eVMsZGy6CEXE811zCYkOJSsBQCgFDMIMG4mdKsJA1qEAjzvW0g2mrLlKX48K3CU4hl1hQ8uf3h5HTyNVHDyn1qs6FoV2jZlYsU6Badcp5HiDwPQmlsQwuZ3dxqiMOuqE76YArwxgQWjmP7MQrS9hf92q2xNmhbLaymAUjvjvdL3B1GtN+GxTWKRyWLKSoXB4pUKA7LwxwuZpWja1ZVTcJUcwH6wvEfgBM4kZWxHJEawtcrCsMlCMok+VzSA5g0kFJ+64rL0iafNoPz7IHPW3iIFqCllDbDskZ3FSAoedv4j3qtCe8AukOiXW0WoY1Zz14/TwoqoWtHkfxahjrZCqdKArecdPP/AErKrltXAp85n3CvKtRVdFLt3aqESRBVwtcnzNT7M2kJQsKINtBz1qXZv2ZOuKC8QpI/VmY8hb30yp3FbSLKV6D6UBjA1mUqx1OisYnegBIQkFS/0QLW5wDageN22VKzOWCdZBAE6kzcmLDjU20NxMS4SBiQG5sDmBjqEgA+tV2fsmH3sQVcYCLe8ml48K1nP+eytY6Jv+y/HpcQ4oaKUYHIC3zrf7VNkSwH0i6VAK8DYH1gVru1stOCbypJPZqKiTqUkDN9fKkTe7eh7GOEkkNg9xE91PKY9pRHH5Vp4UF0mYclTEENYB1CXVvXpl2LtXM4lwKzrARLZ0Cgr2hNhe9rCVyIhKlJ01XXfx9/lWw/vLPbou0YjajwRlOLZSlC57rYKzCk90JuCZUCE5ZN7xSNtvEJAdIcixbhCpBI0EA2tmExxMgEgrURtJz2Q4pKogQowocom3hUSsVOoyr4jgfA/KgNaGq5NqVeK/St+t9frQvaD3eSOOvyq26qbH3/AANWtiNp7TvgGNJE286pPIWttFhZmdSn3YwjjqjksEgqUo2CQLkk/IXuKobZVBzeqbW+YFdP2PgEulTY7qVNqByjnGlJG9e6rrBUk3BvMG/mBFKDEl4oo0kAjdulQKMTBFp/HOte0Ovejner+HwioGcKygX4HTrUij3YJkco040PiFdkCIbo7AQ+vO8YaQM2X7zkXCROgPP/AFprwOxG8StaYhSQrLEw2ZEAT0Bty8qX8dtopDbLRHs3ULmCmAB8fE10D7Ot00BAxBxBLi0kEd4xJEyZM34++lA2SQ5yfRE0ZoqW3XsbhWEsYlgPYaQS4gqMI5KyglJBvJBnQzw57gd3y8+rslw0hOZS9QEfd4wSDCRe5t0rtO/G0QykPJdSrIpKQglVyTBm4ERNLOHUotpdIQp1al5ZsltEgKSIOmhCb3UJ4zzyYhmI3RsPHx3ZQh2B2EA1PbFo8TMF2eih3DBtEkxEcap7c2MMMJ7VxCk6JUlAkSLETOnI++1HEvKHtLSOVyJPUZT7jVf8hadXLjOZYM2QSJ11KZoBlJN7ei2h2bGBV/MrbYu0MViGsjBCcpntHFEjoAIM2uYtoJFPSEGLm8XI0PO3C9J+DxIbxCY7qlEAyYSE6GZiLD1ApzYuLX5HWfrTLZC8ailmYzBnDOAuwVooQOlRJOtWFg9fL8WrEtdL1dIoLtRhKSHM/ZODRfPoR95PThzFa7MUjEOQ6fzpFlNrsT0zSCOovwNNCd3Gl995OeBYE2A4+fjyqjiXtntApDbfcBMIRpF7H5ik5sPxx/TBscx/pXz5NHGl6NioQColSj+soBPuFq5pvUtaH1HPmSoyCOZAkRwE6dKZNp7WwqlShbibgFKwq37wlQB6z4ivNmbNZOdT6EuoVzm3W0QeoNKxRvwrs79b9f1P7K2XNzXPzilfpGpElZuTPLTx5aU07W3cwjaszbi0AXKVwcvQHVXp5mh20MCUZVBCktqEpUqFBQ5hQsZ5cK02TskqkMsLd0snZr3BRjxNZRhSayj6qi6yknhc1JM61AXToBNaod4RHCAKEpVoBI1rZTgiq6l+FeLOs1K5R4zE5VAxYgj6fP0rlu38NkWptBN1E21CTeB14V0zGt5kxx18TXP971rQczZCQoQVAd7wnhf4USF+SSuqmRvEi9Ev4tmAJGUgRHKhbxq6tWVABJPUmTe58Tehb662HO0Wc0arRxQVZVjwV9frWpdOihcfi1QqXNZmtzA9R/TpQLRVYamO6cw/RP4+FSJx2Ud0QeWo+oNUko/1qVKdao5wIyq7babCZ9295Vpfbk2B0jUG3nXYV4YqEcL2+NcY3E2OX8W3rkbIWojkDIF+Zt6129OITxtP4vSUtCgAjtJdq4pV2luGlcwrLPCxHlf60AxP2TKglLskAmPgNK6Ul0HmRy0H4416HSEkAx0+dBsq1BcYTueRAYzuOAElAaWkixmVKAAIOg4mrmz8DtFBV2LSkd2FSckg2sZEnnFdVcWSOI9fnWvY2/E1fMVFLlzOy8apbYxDClMIVKkBaZI4wSo3jS/prR7G49LKGgpBSrIfzcpK0gKgSBwiPSj219uBsoShIWVqKegg970rmeIxakrchXfWolX3heSbaGBF+h5Wo6MTbnZORyvwmtbpv2dtp0NKfShKWgoIJ1UORA43McKYNv4J4MMqU+pLjhACBItE3hRi54TqKQMDvl+TnsyA7hzZYyxmSq8iNCCeNHdjbVaOKYPbrUylQKUrklF7JnSLzPTSlpoclSXoLsLRwcrJpc7jqLIFXdDb1Uu1N11NlKElDrjg9nWSY4/dV9aJbqYFWGW4hxam3G4WtpUFKmoupPDMDeRrp4Ud9d7ml4tpxlRlswuRElKhEc5EiY5UD3y33Vi1pIQGsoIBB7xB4E/KPjQnyvxAaIhV8+n/AFaWJxjzh2sl+Ia9QeWnQ/7XT8Jj2nQSldgSO9GoOU6QIzWtpWYTaTancgkxcqtlAHG5kibWB1rk+w3X0IQCVFgFUIJskqBBUIHduZ5TRb7JyX3MQ0tRKsiFoJMkKSqJE6e1HhTjgQPuvPSQCJoc8HveHp+66NvDjlqbR2ZHYqzBZuFZh7Kb6DVU/qgcaQto4ctrDhXMSLiNfDWNRTilgnDPoF1NL7SOYuD7hS2/hEuAJNxp4AGfh8K9DgmMY0tb1XkMZI9zw53T/qVX8LDiClWVJCSsWkSM0Cep0McRTJs3ZDDibocU3JyZ1EZuZhJskcJ8qS95UOtYoqUVlK/ZFskQAB+0D8qn2M8+2oNtO91YVKVgqQEi6iEgyDfhqTWZ2hhnTmo9CFr4WYMjDnmxW6f8btRtluQMx9ltHM+yAI9J5A1ewW2obDam0lMAZRGX0NqAYTAqCyt269Ep4AaWE/gWqzi1kNqKBmUQQgC8qOluN+FTg+xomR/1xZ9dkhiu1JHSVAdPupXcJhSonsAJ4BawPQGB5V7XjG5GNWkKUG0kiSCu/uBHvrKbEGC6+5XZ8d/AEUaNxWE3PlWVlZC2VZOnpUKBc17WVy5RfUUmb7p/MK/aFZWUN24R4tneiQ8efzX8XxNC1n41lZWyd1mN2US+PjUuGSCoTWVlVUrHj3j5/GvGqysoIVyuk/ZCmz/7SPgqntYv5/WvKyln+Io7dgpWDbyHzqRI0rKyqKVu4omL0M2ssh1mCfaPwrKyqP8ACm8J+cEubeV+aB4w5fj7TdKC+6qU90yk2teByrKygYbw/RP9qeNC8UZzzex/nrVw3I4XtwrKyn3brFasw3spHCTarWzEguqkTGk8KysoXwFasf8AcR/+U8hwowYyEp19kxx6VR+xw/7+7/0HP5kVlZXO/KHordp/3LvUrp+xf+LdHAtX6+z60n4Q28/8tZWVtYPb5N+y8Rjtvm77qhvgkFlU3goI6GQPgSPOgmwP+K8GzHurysoz/wAwfJWh/tnfNOyzarGz0/70yOGasrKNL+WfQrNw/wCa31C6I0m1e1lZXm165f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Training-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Drill tower at least 3 stories in height</a:t>
            </a: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Live fire training structure including smoke room </a:t>
            </a: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572000"/>
          </a:xfrm>
        </p:spPr>
        <p:txBody>
          <a:bodyPr/>
          <a:lstStyle/>
          <a:p>
            <a:pPr lvl="1">
              <a:spcBef>
                <a:spcPts val="800"/>
              </a:spcBef>
              <a:buNone/>
            </a:pPr>
            <a:r>
              <a:rPr lang="en-US" sz="3200" dirty="0"/>
              <a:t>Company Training Program includes use of local buildings, streets and open areas 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Full credit given for 16 hours per member per month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Reference NFPA 1001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2.25 Total Points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endParaRPr lang="en-US" sz="2800" dirty="0"/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914400" y="1744663"/>
            <a:ext cx="8051800" cy="3589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 dirty="0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/>
              <a:t>Officer Training Program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Officer certification 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Continuing education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Reference NFPA 1021 and NFPA 1561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1.08 Total Points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914400" y="1744663"/>
            <a:ext cx="8051800" cy="3589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 dirty="0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/>
              <a:t>New Driver / Operator Training Program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60 hours 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Reference NFPA 1002 and NFPA 1451</a:t>
            </a:r>
          </a:p>
          <a:p>
            <a:pPr lvl="1">
              <a:buClr>
                <a:srgbClr val="92D050"/>
              </a:buClr>
              <a:buNone/>
            </a:pPr>
            <a:endParaRPr lang="en-US" sz="2600" dirty="0"/>
          </a:p>
          <a:p>
            <a:pPr>
              <a:buNone/>
            </a:pPr>
            <a:r>
              <a:rPr lang="en-US" sz="3200" dirty="0"/>
              <a:t>Existing Driver / Operator Training Program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12 hours annually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endParaRPr lang="en-US" sz="2600" dirty="0"/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0.45 Total Points Each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914400" y="1744663"/>
            <a:ext cx="8051800" cy="3589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 dirty="0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2D050"/>
              </a:buClr>
              <a:buNone/>
            </a:pPr>
            <a:r>
              <a:rPr lang="en-US" sz="3200" dirty="0"/>
              <a:t>Hazardous Materials Training Program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6 hours annually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Reference NFPA 472 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0.09 Total Points</a:t>
            </a:r>
          </a:p>
          <a:p>
            <a:pPr>
              <a:buClr>
                <a:srgbClr val="92D050"/>
              </a:buClr>
              <a:buNone/>
            </a:pPr>
            <a:r>
              <a:rPr lang="en-US" sz="3200" dirty="0"/>
              <a:t>Recruit Training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240 hours in the first 12 months</a:t>
            </a:r>
            <a:endParaRPr lang="en-US" sz="2600" b="1" dirty="0"/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Reference NFPA 1001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Structural fire training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0.45 Total Points</a:t>
            </a:r>
          </a:p>
          <a:p>
            <a:pPr>
              <a:buClr>
                <a:srgbClr val="92D050"/>
              </a:buClr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914400" y="1744663"/>
            <a:ext cx="8051800" cy="3589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 dirty="0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191000"/>
          </a:xfrm>
        </p:spPr>
        <p:txBody>
          <a:bodyPr/>
          <a:lstStyle/>
          <a:p>
            <a:pPr marL="404813" indent="-182563">
              <a:buNone/>
            </a:pPr>
            <a:r>
              <a:rPr lang="en-US" sz="3200" dirty="0"/>
              <a:t>Building Familiarization for Pre-Incident Planning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 Annual inspections / tours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 Used in training program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 Reference NFPA 1620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600" dirty="0"/>
              <a:t>1.08 Total Points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77200" cy="9144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Operational Considerations</a:t>
            </a:r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762000" y="228600"/>
            <a:ext cx="7772400" cy="1420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7620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5720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92D050"/>
              </a:buClr>
              <a:buNone/>
            </a:pPr>
            <a:r>
              <a:rPr lang="en-US" sz="3300" dirty="0"/>
              <a:t>Standard Operating Procedures (SOP)  </a:t>
            </a:r>
          </a:p>
          <a:p>
            <a:pPr>
              <a:buClr>
                <a:srgbClr val="92D050"/>
              </a:buClr>
            </a:pPr>
            <a:r>
              <a:rPr lang="en-US" sz="3300" dirty="0"/>
              <a:t>Evaluates established SOP’s for FD emergency operations </a:t>
            </a:r>
          </a:p>
          <a:p>
            <a:pPr>
              <a:buClr>
                <a:srgbClr val="92D050"/>
              </a:buClr>
            </a:pPr>
            <a:r>
              <a:rPr lang="en-US" sz="3300" dirty="0"/>
              <a:t>Apparatus response / operation / inspection / maintenance</a:t>
            </a:r>
          </a:p>
          <a:p>
            <a:pPr>
              <a:buClr>
                <a:srgbClr val="92D050"/>
              </a:buClr>
            </a:pPr>
            <a:r>
              <a:rPr lang="en-US" sz="3300" dirty="0"/>
              <a:t>Safety at incidents</a:t>
            </a:r>
          </a:p>
          <a:p>
            <a:pPr>
              <a:buClr>
                <a:srgbClr val="92D050"/>
              </a:buClr>
            </a:pPr>
            <a:r>
              <a:rPr lang="en-US" sz="3300" dirty="0"/>
              <a:t>Training</a:t>
            </a:r>
          </a:p>
          <a:p>
            <a:pPr>
              <a:buClr>
                <a:srgbClr val="92D050"/>
              </a:buClr>
            </a:pPr>
            <a:r>
              <a:rPr lang="en-US" sz="3300" dirty="0"/>
              <a:t>Company operations</a:t>
            </a:r>
          </a:p>
          <a:p>
            <a:pPr>
              <a:buClr>
                <a:srgbClr val="92D050"/>
              </a:buClr>
            </a:pPr>
            <a:r>
              <a:rPr lang="en-US" sz="3300" dirty="0"/>
              <a:t>1 Point</a:t>
            </a:r>
          </a:p>
          <a:p>
            <a:pPr>
              <a:buNone/>
            </a:pPr>
            <a:r>
              <a:rPr lang="en-US" dirty="0"/>
              <a:t>            </a:t>
            </a:r>
          </a:p>
          <a:p>
            <a:pPr>
              <a:buFont typeface="Times New Roman" pitchFamily="18" charset="0"/>
              <a:buNone/>
            </a:pPr>
            <a:r>
              <a:rPr lang="en-US" dirty="0"/>
              <a:t>    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77200" cy="9144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Operational Considerations</a:t>
            </a:r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762000" y="228600"/>
            <a:ext cx="7772400" cy="1420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7620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343400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None/>
            </a:pPr>
            <a:r>
              <a:rPr lang="en-US" sz="3500" dirty="0"/>
              <a:t>Incident management system</a:t>
            </a:r>
          </a:p>
          <a:p>
            <a:pPr>
              <a:buClr>
                <a:srgbClr val="92D050"/>
              </a:buClr>
            </a:pPr>
            <a:r>
              <a:rPr lang="en-US" dirty="0"/>
              <a:t>Use an established Incident Management System</a:t>
            </a:r>
          </a:p>
          <a:p>
            <a:pPr>
              <a:buClr>
                <a:srgbClr val="92D050"/>
              </a:buClr>
            </a:pPr>
            <a:r>
              <a:rPr lang="en-US" dirty="0"/>
              <a:t>NIMS</a:t>
            </a:r>
          </a:p>
          <a:p>
            <a:pPr>
              <a:buClr>
                <a:srgbClr val="92D050"/>
              </a:buClr>
            </a:pPr>
            <a:r>
              <a:rPr lang="en-US" dirty="0"/>
              <a:t>NFPA 1561</a:t>
            </a:r>
          </a:p>
          <a:p>
            <a:pPr>
              <a:buClr>
                <a:srgbClr val="92D050"/>
              </a:buClr>
            </a:pPr>
            <a:r>
              <a:rPr lang="en-US" dirty="0"/>
              <a:t>1 Point</a:t>
            </a:r>
          </a:p>
          <a:p>
            <a:pPr>
              <a:buNone/>
            </a:pPr>
            <a:r>
              <a:rPr lang="en-US" dirty="0"/>
              <a:t>            </a:t>
            </a:r>
          </a:p>
          <a:p>
            <a:pPr>
              <a:buFont typeface="Times New Roman" pitchFamily="18" charset="0"/>
              <a:buNone/>
            </a:pPr>
            <a:r>
              <a:rPr lang="en-US" dirty="0"/>
              <a:t>    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Risk Reduction - 5.5 points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458200" cy="4191000"/>
          </a:xfrm>
        </p:spPr>
        <p:txBody>
          <a:bodyPr>
            <a:normAutofit/>
          </a:bodyPr>
          <a:lstStyle/>
          <a:p>
            <a:pPr marL="347663" indent="-238125">
              <a:buClr>
                <a:srgbClr val="92D050"/>
              </a:buClr>
            </a:pPr>
            <a:r>
              <a:rPr lang="en-US" dirty="0"/>
              <a:t>Fire prevention Code Adoption and Enforcement - 	2.2 points</a:t>
            </a:r>
            <a:endParaRPr lang="en-US" sz="2400" dirty="0"/>
          </a:p>
          <a:p>
            <a:pPr marL="347663" lvl="1" indent="-238125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Public Fire Safety Education - 	                          	2.2 points</a:t>
            </a:r>
          </a:p>
          <a:p>
            <a:pPr marL="347663" lvl="1" indent="-238125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Fire Investigation - 			                          	1.1 points</a:t>
            </a:r>
          </a:p>
          <a:p>
            <a:pPr marL="347663" lvl="1" indent="-238125">
              <a:buClr>
                <a:srgbClr val="92D050"/>
              </a:buClr>
              <a:buFont typeface="Arial" pitchFamily="34" charset="0"/>
              <a:buChar char="•"/>
            </a:pPr>
            <a:endParaRPr lang="en-US" sz="2800" dirty="0"/>
          </a:p>
          <a:p>
            <a:pPr marL="347663" lvl="1" indent="-238125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Total – 5.5 Points</a:t>
            </a:r>
          </a:p>
        </p:txBody>
      </p:sp>
      <p:sp>
        <p:nvSpPr>
          <p:cNvPr id="94310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1420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0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8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PPC Distribution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543800" cy="427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Risk Reduction 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458200" cy="4419600"/>
          </a:xfrm>
        </p:spPr>
        <p:txBody>
          <a:bodyPr>
            <a:normAutofit/>
          </a:bodyPr>
          <a:lstStyle/>
          <a:p>
            <a:pPr marL="347663" indent="-238125">
              <a:buClr>
                <a:srgbClr val="92D050"/>
              </a:buClr>
              <a:buNone/>
            </a:pPr>
            <a:r>
              <a:rPr lang="en-US" dirty="0"/>
              <a:t>Fire Prevention Code Adoption and Enforcement</a:t>
            </a:r>
          </a:p>
          <a:p>
            <a:pPr marL="347663" indent="-238125">
              <a:buClr>
                <a:srgbClr val="92D050"/>
              </a:buClr>
            </a:pPr>
            <a:r>
              <a:rPr lang="en-US" sz="2400" dirty="0"/>
              <a:t>Code adoption and regulations</a:t>
            </a:r>
          </a:p>
          <a:p>
            <a:pPr marL="347663" indent="-238125">
              <a:buClr>
                <a:srgbClr val="92D050"/>
              </a:buClr>
            </a:pPr>
            <a:r>
              <a:rPr lang="en-US" sz="2400" dirty="0"/>
              <a:t>Fire Prevention Staffing</a:t>
            </a:r>
          </a:p>
          <a:p>
            <a:pPr marL="347663" indent="-238125">
              <a:buClr>
                <a:srgbClr val="92D050"/>
              </a:buClr>
            </a:pPr>
            <a:r>
              <a:rPr lang="en-US" sz="2400" dirty="0"/>
              <a:t>Training / Certification</a:t>
            </a:r>
          </a:p>
          <a:p>
            <a:pPr marL="347663" indent="-238125">
              <a:buClr>
                <a:srgbClr val="92D050"/>
              </a:buClr>
            </a:pPr>
            <a:r>
              <a:rPr lang="en-US" sz="2400" dirty="0"/>
              <a:t>Fire Prevention Programs</a:t>
            </a:r>
          </a:p>
          <a:p>
            <a:pPr marL="804863" lvl="1" indent="-238125">
              <a:buClr>
                <a:srgbClr val="92D050"/>
              </a:buClr>
            </a:pPr>
            <a:r>
              <a:rPr lang="en-US" sz="2000" dirty="0"/>
              <a:t>Continuing education</a:t>
            </a:r>
          </a:p>
          <a:p>
            <a:pPr marL="804863" lvl="1" indent="-238125">
              <a:buClr>
                <a:srgbClr val="92D050"/>
              </a:buClr>
            </a:pPr>
            <a:r>
              <a:rPr lang="en-US" sz="2000" dirty="0"/>
              <a:t>Plan review</a:t>
            </a:r>
          </a:p>
          <a:p>
            <a:pPr marL="804863" lvl="1" indent="-238125">
              <a:buClr>
                <a:srgbClr val="92D050"/>
              </a:buClr>
            </a:pPr>
            <a:r>
              <a:rPr lang="en-US" sz="2000" dirty="0"/>
              <a:t>Pre-fire planning</a:t>
            </a:r>
          </a:p>
          <a:p>
            <a:pPr marL="347663" indent="-238125">
              <a:buClr>
                <a:srgbClr val="92D050"/>
              </a:buClr>
            </a:pPr>
            <a:endParaRPr lang="en-US" sz="2600" dirty="0"/>
          </a:p>
          <a:p>
            <a:pPr marL="347663" indent="-238125">
              <a:buClr>
                <a:srgbClr val="92D050"/>
              </a:buClr>
            </a:pPr>
            <a:endParaRPr lang="en-US" sz="2600" dirty="0"/>
          </a:p>
          <a:p>
            <a:pPr marL="347663" indent="-238125">
              <a:buClr>
                <a:srgbClr val="92D050"/>
              </a:buClr>
            </a:pPr>
            <a:endParaRPr lang="en-US" sz="2800" dirty="0"/>
          </a:p>
          <a:p>
            <a:pPr marL="347663" indent="-238125">
              <a:buClr>
                <a:srgbClr val="92D050"/>
              </a:buClr>
            </a:pPr>
            <a:endParaRPr lang="en-US" sz="2800" dirty="0"/>
          </a:p>
        </p:txBody>
      </p:sp>
      <p:sp>
        <p:nvSpPr>
          <p:cNvPr id="94310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1420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0" dirty="0"/>
          </a:p>
        </p:txBody>
      </p:sp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Risk Reduction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5867400" cy="4343400"/>
          </a:xfrm>
        </p:spPr>
        <p:txBody>
          <a:bodyPr>
            <a:normAutofit/>
          </a:bodyPr>
          <a:lstStyle/>
          <a:p>
            <a:pPr marL="347663" indent="-238125">
              <a:buClr>
                <a:srgbClr val="92D050"/>
              </a:buClr>
              <a:buNone/>
            </a:pPr>
            <a:r>
              <a:rPr lang="en-US" sz="2800" dirty="0"/>
              <a:t>Public Fire Safety Education </a:t>
            </a:r>
          </a:p>
          <a:p>
            <a:pPr marL="347663" indent="-238125">
              <a:buClr>
                <a:srgbClr val="92D050"/>
              </a:buClr>
            </a:pPr>
            <a:r>
              <a:rPr lang="en-US" sz="2400" dirty="0"/>
              <a:t>Educator qualifications / training</a:t>
            </a:r>
          </a:p>
          <a:p>
            <a:pPr marL="804863" lvl="1" indent="-238125">
              <a:buClr>
                <a:srgbClr val="92D050"/>
              </a:buClr>
            </a:pPr>
            <a:r>
              <a:rPr lang="en-US" sz="2000" dirty="0"/>
              <a:t>Continuing education</a:t>
            </a:r>
          </a:p>
          <a:p>
            <a:pPr marL="347663" indent="-238125">
              <a:buClr>
                <a:srgbClr val="92D050"/>
              </a:buClr>
            </a:pPr>
            <a:r>
              <a:rPr lang="en-US" sz="2400" dirty="0"/>
              <a:t>Fire safety programs</a:t>
            </a:r>
          </a:p>
          <a:p>
            <a:pPr marL="804863" lvl="1" indent="-238125">
              <a:buClr>
                <a:srgbClr val="92D050"/>
              </a:buClr>
            </a:pPr>
            <a:r>
              <a:rPr lang="en-US" sz="2000" dirty="0"/>
              <a:t>Juvenile fire setter intervention programs</a:t>
            </a:r>
          </a:p>
          <a:p>
            <a:pPr marL="804863" lvl="1" indent="-238125">
              <a:buClr>
                <a:srgbClr val="92D050"/>
              </a:buClr>
            </a:pPr>
            <a:r>
              <a:rPr lang="en-US" sz="2000" dirty="0"/>
              <a:t>Program for occupancies having large loss potential                                        		</a:t>
            </a:r>
          </a:p>
          <a:p>
            <a:pPr marL="347663" indent="-238125">
              <a:buClr>
                <a:srgbClr val="92D050"/>
              </a:buClr>
            </a:pPr>
            <a:endParaRPr lang="en-US" sz="2400" dirty="0"/>
          </a:p>
        </p:txBody>
      </p:sp>
      <p:sp>
        <p:nvSpPr>
          <p:cNvPr id="94310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1420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0" dirty="0"/>
          </a:p>
        </p:txBody>
      </p:sp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Risk Reduction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458200" cy="3048000"/>
          </a:xfrm>
        </p:spPr>
        <p:txBody>
          <a:bodyPr>
            <a:normAutofit/>
          </a:bodyPr>
          <a:lstStyle/>
          <a:p>
            <a:pPr marL="347663" lvl="1" indent="-238125">
              <a:buClr>
                <a:srgbClr val="92D050"/>
              </a:buClr>
              <a:buNone/>
            </a:pPr>
            <a:r>
              <a:rPr lang="en-US" sz="2800" dirty="0"/>
              <a:t>Fire Investigation  			                          </a:t>
            </a:r>
          </a:p>
          <a:p>
            <a:pPr marL="347663" lvl="1" indent="-238125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/>
              <a:t>Fire investigation Organization and Staffing </a:t>
            </a:r>
          </a:p>
          <a:p>
            <a:pPr marL="347663" lvl="1" indent="-238125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/>
              <a:t>Fire investigator Certification and Training</a:t>
            </a:r>
          </a:p>
          <a:p>
            <a:pPr marL="804863" lvl="2" indent="-238125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/>
              <a:t>Fire investigator Continuing Education</a:t>
            </a:r>
          </a:p>
          <a:p>
            <a:pPr marL="347663" lvl="1" indent="-238125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/>
              <a:t>Use of the National Fire Incident Reporting System</a:t>
            </a:r>
          </a:p>
          <a:p>
            <a:pPr marL="347663" lvl="1" indent="-238125">
              <a:buClr>
                <a:srgbClr val="92D050"/>
              </a:buClr>
              <a:buFont typeface="Arial" pitchFamily="34" charset="0"/>
              <a:buChar char="•"/>
            </a:pPr>
            <a:endParaRPr lang="en-US" dirty="0"/>
          </a:p>
          <a:p>
            <a:pPr marL="347663" lvl="1" indent="-238125">
              <a:buClr>
                <a:srgbClr val="92D050"/>
              </a:buClr>
              <a:buFont typeface="Arial" pitchFamily="34" charset="0"/>
              <a:buChar char="•"/>
            </a:pPr>
            <a:endParaRPr lang="en-US" dirty="0"/>
          </a:p>
          <a:p>
            <a:pPr marL="347663" lvl="1" indent="-238125">
              <a:buClr>
                <a:srgbClr val="92D050"/>
              </a:buCl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4310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1420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0" dirty="0"/>
          </a:p>
        </p:txBody>
      </p:sp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Supply - 40 points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458200" cy="4572000"/>
          </a:xfrm>
        </p:spPr>
        <p:txBody>
          <a:bodyPr>
            <a:normAutofit/>
          </a:bodyPr>
          <a:lstStyle/>
          <a:p>
            <a:pPr marL="347663" indent="-238125">
              <a:buClr>
                <a:srgbClr val="92D050"/>
              </a:buClr>
            </a:pPr>
            <a:r>
              <a:rPr lang="en-US" dirty="0"/>
              <a:t>Adequacy of water supply – 		30 points</a:t>
            </a:r>
            <a:endParaRPr lang="en-US" sz="2400" dirty="0"/>
          </a:p>
          <a:p>
            <a:pPr marL="347663" lvl="1" indent="-238125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Hydrant, size, type &amp; installation – 	  3 points</a:t>
            </a:r>
          </a:p>
          <a:p>
            <a:pPr marL="347663" lvl="1" indent="-238125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Inspection and fire flow testing                             of hydrants – 			                     7 points</a:t>
            </a:r>
          </a:p>
        </p:txBody>
      </p:sp>
      <p:sp>
        <p:nvSpPr>
          <p:cNvPr id="94310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1420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0" dirty="0"/>
          </a:p>
        </p:txBody>
      </p:sp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Adequacy of Water Supply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828800"/>
            <a:ext cx="8534400" cy="4572000"/>
          </a:xfrm>
        </p:spPr>
        <p:txBody>
          <a:bodyPr>
            <a:noAutofit/>
          </a:bodyPr>
          <a:lstStyle/>
          <a:p>
            <a:pPr marL="346075" indent="-292100" eaLnBrk="0" hangingPunct="0">
              <a:buClr>
                <a:srgbClr val="92D050"/>
              </a:buClr>
              <a:buFontTx/>
              <a:buChar char="•"/>
            </a:pPr>
            <a:r>
              <a:rPr lang="en-US" dirty="0"/>
              <a:t>The ability of the water distribution system to deliver the Needed Fire Flow at selected test locations</a:t>
            </a:r>
          </a:p>
          <a:p>
            <a:pPr marL="346075" indent="-292100" eaLnBrk="0" hangingPunct="0">
              <a:buClr>
                <a:srgbClr val="92D050"/>
              </a:buClr>
              <a:buFontTx/>
              <a:buChar char="•"/>
            </a:pPr>
            <a:r>
              <a:rPr lang="en-US" dirty="0"/>
              <a:t>Minimum acceptable flow – 250 gpm for 2 hours + consumption</a:t>
            </a:r>
          </a:p>
          <a:p>
            <a:pPr marL="346075" indent="-292100" eaLnBrk="0" hangingPunct="0">
              <a:buClr>
                <a:srgbClr val="92D050"/>
              </a:buClr>
              <a:buFontTx/>
              <a:buChar char="•"/>
            </a:pPr>
            <a:r>
              <a:rPr lang="en-US" dirty="0"/>
              <a:t>Minimum storage – 30,000 gallons + consumption</a:t>
            </a:r>
          </a:p>
        </p:txBody>
      </p:sp>
    </p:spTree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Hydrants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Inspection &amp; Flow Test Program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534400" cy="4191000"/>
          </a:xfrm>
        </p:spPr>
        <p:txBody>
          <a:bodyPr>
            <a:normAutofit/>
          </a:bodyPr>
          <a:lstStyle/>
          <a:p>
            <a:pPr marL="346075" indent="-236538">
              <a:buClr>
                <a:srgbClr val="92D050"/>
              </a:buClr>
            </a:pPr>
            <a:r>
              <a:rPr lang="en-US" sz="3200" dirty="0"/>
              <a:t> Hydrant Inspection </a:t>
            </a:r>
          </a:p>
          <a:p>
            <a:pPr marL="803275" lvl="1" indent="-236538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Annual inspection program</a:t>
            </a:r>
          </a:p>
          <a:p>
            <a:pPr marL="803275" lvl="1" indent="-236538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In accordance with AWWA Manual 17</a:t>
            </a:r>
          </a:p>
          <a:p>
            <a:pPr marL="803275" lvl="1" indent="-236538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Flushing program</a:t>
            </a:r>
          </a:p>
          <a:p>
            <a:pPr marL="803275" lvl="1" indent="-236538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Pressure testing</a:t>
            </a:r>
          </a:p>
          <a:p>
            <a:pPr marL="346075" indent="-236538">
              <a:buClr>
                <a:srgbClr val="92D050"/>
              </a:buClr>
            </a:pPr>
            <a:r>
              <a:rPr lang="en-US" sz="3200" dirty="0"/>
              <a:t>Inspection program for cisterns and suction points</a:t>
            </a:r>
          </a:p>
        </p:txBody>
      </p:sp>
    </p:spTree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Hydrants - Inspection &amp; Flow Test Program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6075" indent="-236538">
              <a:buClr>
                <a:srgbClr val="92D050"/>
              </a:buClr>
            </a:pPr>
            <a:r>
              <a:rPr lang="en-US" sz="3200" dirty="0"/>
              <a:t>Fire-Flow Testing </a:t>
            </a:r>
          </a:p>
          <a:p>
            <a:pPr marL="803275" lvl="1" indent="-236538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All parts of the water system need to be flow tested</a:t>
            </a:r>
          </a:p>
          <a:p>
            <a:pPr marL="803275" lvl="1" indent="-236538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Maximum credit if tested every 5 years, </a:t>
            </a:r>
          </a:p>
          <a:p>
            <a:pPr marL="803275" lvl="1" indent="-236538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10 years or more - no credit</a:t>
            </a:r>
          </a:p>
          <a:p>
            <a:pPr marL="346075" lvl="1" indent="-236538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200" dirty="0"/>
              <a:t>Hydrant marking system</a:t>
            </a:r>
          </a:p>
          <a:p>
            <a:pPr marL="803275" lvl="2" indent="-236538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/>
              <a:t>NFPA 291 or AWWA  Manual M17</a:t>
            </a:r>
          </a:p>
          <a:p>
            <a:pPr marL="803275" lvl="2" indent="-236538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/>
              <a:t>**Bonus credit**</a:t>
            </a:r>
          </a:p>
          <a:p>
            <a:pPr marL="346075" lvl="1" indent="-236538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200" dirty="0"/>
              <a:t>Records</a:t>
            </a:r>
          </a:p>
          <a:p>
            <a:pPr marL="803275" lvl="2" indent="-236538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/>
              <a:t>Partial - 75% credit</a:t>
            </a:r>
          </a:p>
          <a:p>
            <a:pPr marL="803275" lvl="2" indent="-236538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/>
              <a:t>None - 0% credit</a:t>
            </a:r>
          </a:p>
          <a:p>
            <a:pPr marL="346075" indent="-236538">
              <a:buClr>
                <a:srgbClr val="FFC000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Hydrants - Inspection &amp; Flow Test Program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pPr marL="346075" indent="-236538">
              <a:buClr>
                <a:srgbClr val="92D050"/>
              </a:buClr>
            </a:pPr>
            <a:r>
              <a:rPr lang="en-US" sz="3200" dirty="0"/>
              <a:t>Computerized Hydraulic Model</a:t>
            </a:r>
          </a:p>
          <a:p>
            <a:pPr marL="803275" lvl="1" indent="-236538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Properly installed</a:t>
            </a:r>
          </a:p>
          <a:p>
            <a:pPr marL="803275" lvl="1" indent="-236538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Calibrated annually</a:t>
            </a:r>
          </a:p>
          <a:p>
            <a:pPr marL="803275" lvl="1" indent="-236538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Produces static pressure and flow predictions at 20 psi residual</a:t>
            </a:r>
          </a:p>
          <a:p>
            <a:pPr marL="803275" lvl="1" indent="-236538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Model verified by actual flow tests</a:t>
            </a:r>
          </a:p>
          <a:p>
            <a:pPr marL="803275" lvl="1" indent="-236538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AWWA  Manual M32</a:t>
            </a:r>
          </a:p>
          <a:p>
            <a:pPr marL="803275" lvl="1" indent="-236538">
              <a:buClr>
                <a:srgbClr val="FFC000"/>
              </a:buClr>
              <a:buFont typeface="Wingdings" pitchFamily="2" charset="2"/>
              <a:buChar char="§"/>
            </a:pPr>
            <a:endParaRPr lang="en-US" dirty="0"/>
          </a:p>
          <a:p>
            <a:pPr marL="346075" indent="-236538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Hydrant Marking System</a:t>
            </a:r>
          </a:p>
          <a:p>
            <a:pPr marL="346075" indent="-236538">
              <a:buClr>
                <a:srgbClr val="FFC000"/>
              </a:buClr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3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002060"/>
                </a:solidFill>
              </a:rPr>
              <a:t>Alternative Water Supply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854329" cy="4562475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en-US" dirty="0"/>
              <a:t>Fire Department supplied water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Tender response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Large diameter hose relay</a:t>
            </a:r>
          </a:p>
          <a:p>
            <a:pPr>
              <a:buClr>
                <a:srgbClr val="92D050"/>
              </a:buClr>
            </a:pPr>
            <a:r>
              <a:rPr lang="en-US" dirty="0"/>
              <a:t>Certified water supply points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Suction Points			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Dry Hydrants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Cisterns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Alternative Water Supply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2D050"/>
              </a:buClr>
            </a:pPr>
            <a:r>
              <a:rPr lang="en-US" dirty="0"/>
              <a:t>The only criteria is the delivery of 250 gpm within 5 minutes of the arrival of the first apparatus AND the continual delivery of at least 250 gpm for the needed duration</a:t>
            </a:r>
          </a:p>
          <a:p>
            <a:pPr>
              <a:buClr>
                <a:srgbClr val="92D050"/>
              </a:buClr>
            </a:pPr>
            <a:r>
              <a:rPr lang="en-US" dirty="0"/>
              <a:t>Applies to distances over 1,000 feet from a recognized water source</a:t>
            </a:r>
          </a:p>
          <a:p>
            <a:pPr>
              <a:buClr>
                <a:srgbClr val="92D050"/>
              </a:buClr>
            </a:pPr>
            <a:r>
              <a:rPr lang="en-US" dirty="0"/>
              <a:t> Supply may be: Hydrants / Suction Points / Dry Hydrants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8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FSRS Minimum Requirements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txBody>
          <a:bodyPr>
            <a:noAutofit/>
          </a:bodyPr>
          <a:lstStyle/>
          <a:p>
            <a:pPr marL="346075" lvl="0" indent="-236538" eaLnBrk="0" fontAlgn="base" hangingPunct="0">
              <a:spcAft>
                <a:spcPct val="0"/>
              </a:spcAft>
              <a:buClr>
                <a:srgbClr val="0078AE"/>
              </a:buClr>
              <a:buSzPct val="100000"/>
              <a:defRPr/>
            </a:pPr>
            <a:r>
              <a:rPr lang="en-US" kern="0" dirty="0"/>
              <a:t>Organization: must be organized / boundaries</a:t>
            </a:r>
          </a:p>
          <a:p>
            <a:pPr marL="346075" lvl="0" indent="-236538" eaLnBrk="0" fontAlgn="base" hangingPunct="0">
              <a:spcAft>
                <a:spcPct val="0"/>
              </a:spcAft>
              <a:buClr>
                <a:srgbClr val="0078AE"/>
              </a:buClr>
              <a:buSzPct val="100000"/>
              <a:defRPr/>
            </a:pPr>
            <a:r>
              <a:rPr lang="en-US" kern="0" dirty="0"/>
              <a:t>Membership: at least 4 responders</a:t>
            </a:r>
          </a:p>
          <a:p>
            <a:pPr marL="346075" lvl="0" indent="-236538" eaLnBrk="0" fontAlgn="base" hangingPunct="0">
              <a:spcAft>
                <a:spcPct val="0"/>
              </a:spcAft>
              <a:buClr>
                <a:srgbClr val="0078AE"/>
              </a:buClr>
              <a:buSzPct val="100000"/>
              <a:defRPr/>
            </a:pPr>
            <a:r>
              <a:rPr lang="en-US" kern="0" dirty="0"/>
              <a:t>Training: 12 hours per member per year</a:t>
            </a:r>
          </a:p>
          <a:p>
            <a:pPr marL="346075" lvl="0" indent="-236538" eaLnBrk="0" fontAlgn="base" hangingPunct="0">
              <a:spcAft>
                <a:spcPct val="0"/>
              </a:spcAft>
              <a:buClr>
                <a:srgbClr val="0078AE"/>
              </a:buClr>
              <a:buSzPct val="100000"/>
              <a:defRPr/>
            </a:pPr>
            <a:r>
              <a:rPr lang="en-US" kern="0" dirty="0"/>
              <a:t>Alarm notification: no delay (60 seconds max) </a:t>
            </a:r>
          </a:p>
          <a:p>
            <a:pPr marL="346075" lvl="0" indent="-236538" eaLnBrk="0" fontAlgn="base" hangingPunct="0">
              <a:spcAft>
                <a:spcPct val="0"/>
              </a:spcAft>
              <a:buClr>
                <a:srgbClr val="0078AE"/>
              </a:buClr>
              <a:buSzPct val="100000"/>
              <a:defRPr/>
            </a:pPr>
            <a:r>
              <a:rPr lang="en-US" kern="0" dirty="0"/>
              <a:t>Apparatus: NFPA 1901</a:t>
            </a:r>
          </a:p>
          <a:p>
            <a:pPr marL="346075" lvl="0" indent="-236538" eaLnBrk="0" fontAlgn="base" hangingPunct="0">
              <a:spcAft>
                <a:spcPct val="0"/>
              </a:spcAft>
              <a:buClr>
                <a:srgbClr val="0078AE"/>
              </a:buClr>
              <a:buSzPct val="100000"/>
              <a:defRPr/>
            </a:pPr>
            <a:r>
              <a:rPr lang="en-US" kern="0" dirty="0"/>
              <a:t>Housing: apparatus protected from the weather and station heated where needed</a:t>
            </a:r>
          </a:p>
        </p:txBody>
      </p:sp>
    </p:spTree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PPC changes in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Revised and New PPC classifications</a:t>
            </a:r>
          </a:p>
          <a:p>
            <a:pPr lvl="1" indent="171450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Change in split classes for Class 8B and 9</a:t>
            </a:r>
          </a:p>
          <a:p>
            <a:pPr lvl="1" indent="171450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New 10W Class</a:t>
            </a:r>
          </a:p>
          <a:p>
            <a:pPr marL="628650" lvl="1" indent="-171450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Reflects more favorable loss experience than Pure Class 8B, 9 and 10 </a:t>
            </a:r>
          </a:p>
          <a:p>
            <a:pPr marL="171450" indent="-171450">
              <a:lnSpc>
                <a:spcPct val="150000"/>
              </a:lnSpc>
              <a:buNone/>
            </a:pPr>
            <a:r>
              <a:rPr lang="en-US" dirty="0"/>
              <a:t>Filing effective July 1, 2014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PPC changes in 2014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09600" y="2209800"/>
          <a:ext cx="3619614" cy="421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3" imgW="2263079" imgH="2636642" progId="Excel.Sheet.8">
                  <p:embed/>
                </p:oleObj>
              </mc:Choice>
              <mc:Fallback>
                <p:oleObj name="Worksheet" r:id="rId3" imgW="2263079" imgH="2636642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3619614" cy="4216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724400" y="2286000"/>
          <a:ext cx="3591554" cy="4184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5" imgW="2263079" imgH="2636642" progId="Excel.Sheet.8">
                  <p:embed/>
                </p:oleObj>
              </mc:Choice>
              <mc:Fallback>
                <p:oleObj name="Worksheet" r:id="rId5" imgW="2263079" imgH="2636642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86000"/>
                        <a:ext cx="3591554" cy="4184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Water Class- 10W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2D050"/>
              </a:buClr>
            </a:pPr>
            <a:r>
              <a:rPr lang="en-US" dirty="0"/>
              <a:t>Class 10W is property-specific. Not all properties in the 5-to-7-mile area around the responding fire station will qualify. The difference between Class 10 and 10W is that the 10W-graded risk or property is within 1,000 feet of a creditable water supply. </a:t>
            </a:r>
          </a:p>
          <a:p>
            <a:pPr>
              <a:buClr>
                <a:srgbClr val="92D050"/>
              </a:buClr>
            </a:pPr>
            <a:r>
              <a:rPr lang="en-US" dirty="0"/>
              <a:t>Creditable water supplies include fire protection systems using hauled water in any of the split classification areas.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2D050"/>
              </a:buClr>
            </a:pPr>
            <a:r>
              <a:rPr lang="en-US" dirty="0"/>
              <a:t>Savings for homeowner’s and commercial property owners in 1x-8x; 1y-8y and 10W areas</a:t>
            </a:r>
          </a:p>
          <a:p>
            <a:pPr>
              <a:buClr>
                <a:srgbClr val="92D050"/>
              </a:buClr>
            </a:pPr>
            <a:endParaRPr lang="en-US" dirty="0"/>
          </a:p>
          <a:p>
            <a:pPr>
              <a:buClr>
                <a:srgbClr val="92D050"/>
              </a:buClr>
            </a:pPr>
            <a:r>
              <a:rPr lang="en-US" dirty="0"/>
              <a:t>The revised classifications changed automatically effective July 1, 2014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2D050"/>
              </a:buClr>
            </a:pPr>
            <a:r>
              <a:rPr lang="en-US" sz="2400" dirty="0"/>
              <a:t>ISO Grading is triggered</a:t>
            </a:r>
          </a:p>
          <a:p>
            <a:pPr lvl="1">
              <a:buClr>
                <a:srgbClr val="92D050"/>
              </a:buClr>
            </a:pPr>
            <a:r>
              <a:rPr lang="en-US" sz="2200" dirty="0"/>
              <a:t>Cycle (4 year grading schedule); Request; Inquiry</a:t>
            </a:r>
          </a:p>
          <a:p>
            <a:pPr>
              <a:buClr>
                <a:srgbClr val="92D050"/>
              </a:buClr>
            </a:pPr>
            <a:r>
              <a:rPr lang="en-US" sz="2400" dirty="0"/>
              <a:t>Pre-Survey Meeting (1-2 hours)</a:t>
            </a:r>
          </a:p>
          <a:p>
            <a:pPr lvl="1">
              <a:buClr>
                <a:srgbClr val="92D050"/>
              </a:buClr>
            </a:pPr>
            <a:r>
              <a:rPr lang="en-US" sz="2200" dirty="0"/>
              <a:t>Discuss requirements, prior grading, changes in community/department; answer all questions</a:t>
            </a:r>
          </a:p>
          <a:p>
            <a:pPr>
              <a:buClr>
                <a:srgbClr val="92D050"/>
              </a:buClr>
            </a:pPr>
            <a:r>
              <a:rPr lang="en-US" sz="2400" dirty="0"/>
              <a:t>Survey Meeting (2-3 hours)</a:t>
            </a:r>
          </a:p>
          <a:p>
            <a:pPr lvl="1">
              <a:buClr>
                <a:srgbClr val="92D050"/>
              </a:buClr>
            </a:pPr>
            <a:r>
              <a:rPr lang="en-US" sz="2200" dirty="0"/>
              <a:t>ISO evaluates community as discussed in pre-survey</a:t>
            </a:r>
          </a:p>
          <a:p>
            <a:pPr>
              <a:buClr>
                <a:srgbClr val="92D050"/>
              </a:buClr>
            </a:pPr>
            <a:r>
              <a:rPr lang="en-US" sz="2400" dirty="0"/>
              <a:t>Grading processing (1-3 months) </a:t>
            </a:r>
          </a:p>
          <a:p>
            <a:pPr lvl="1">
              <a:buClr>
                <a:srgbClr val="92D050"/>
              </a:buClr>
            </a:pPr>
            <a:r>
              <a:rPr lang="en-US" sz="2200" dirty="0"/>
              <a:t>Includes mapping and geo-coding stations, hydrants</a:t>
            </a:r>
          </a:p>
          <a:p>
            <a:pPr>
              <a:buClr>
                <a:srgbClr val="92D050"/>
              </a:buClr>
            </a:pPr>
            <a:r>
              <a:rPr lang="en-US" sz="2400" dirty="0"/>
              <a:t>Results and report sent to community officials</a:t>
            </a:r>
          </a:p>
          <a:p>
            <a:pPr lvl="1">
              <a:buClr>
                <a:srgbClr val="92D050"/>
              </a:buClr>
            </a:pPr>
            <a:r>
              <a:rPr lang="en-US" sz="2000" dirty="0"/>
              <a:t>Contact ISO with any questions going forward</a:t>
            </a:r>
          </a:p>
          <a:p>
            <a:pPr>
              <a:buClr>
                <a:srgbClr val="92D050"/>
              </a:buClr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2D050"/>
              </a:buClr>
            </a:pPr>
            <a:r>
              <a:rPr lang="en-US" dirty="0"/>
              <a:t>Special Circumstances</a:t>
            </a:r>
          </a:p>
          <a:p>
            <a:pPr lvl="1">
              <a:buClr>
                <a:srgbClr val="92D050"/>
              </a:buClr>
            </a:pPr>
            <a:r>
              <a:rPr lang="en-US" dirty="0"/>
              <a:t>Retrogressions- In person meeting with ISO manager and minimum 12 months of assistance</a:t>
            </a:r>
          </a:p>
          <a:p>
            <a:pPr lvl="1">
              <a:buClr>
                <a:srgbClr val="92D050"/>
              </a:buClr>
            </a:pPr>
            <a:r>
              <a:rPr lang="en-US" dirty="0"/>
              <a:t>New stations, hydrants, boundary changes- Contact ISO, changes can be made without survey</a:t>
            </a:r>
          </a:p>
          <a:p>
            <a:pPr lvl="1">
              <a:buClr>
                <a:srgbClr val="92D050"/>
              </a:buClr>
            </a:pPr>
            <a:r>
              <a:rPr lang="en-US" dirty="0"/>
              <a:t>Assistance with change scenarios</a:t>
            </a:r>
          </a:p>
          <a:p>
            <a:pPr lvl="1">
              <a:buClr>
                <a:srgbClr val="92D050"/>
              </a:buClr>
              <a:buNone/>
            </a:pPr>
            <a:endParaRPr lang="en-US" dirty="0"/>
          </a:p>
          <a:p>
            <a:pPr lvl="1">
              <a:buClr>
                <a:srgbClr val="92D050"/>
              </a:buClr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ISO Community Mitigation Contacts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876800"/>
          </a:xfrm>
        </p:spPr>
        <p:txBody>
          <a:bodyPr>
            <a:normAutofit/>
          </a:bodyPr>
          <a:lstStyle/>
          <a:p>
            <a:endParaRPr lang="en-US" dirty="0">
              <a:latin typeface="Myriad Pro"/>
            </a:endParaRPr>
          </a:p>
          <a:p>
            <a:endParaRPr lang="en-US" dirty="0">
              <a:latin typeface="Myriad Pro"/>
            </a:endParaRPr>
          </a:p>
          <a:p>
            <a:pPr algn="ctr">
              <a:buNone/>
            </a:pPr>
            <a:r>
              <a:rPr lang="en-US" dirty="0">
                <a:latin typeface="Myriad Pro"/>
              </a:rPr>
              <a:t>Stephanie Garemore Ruscansky, Manager</a:t>
            </a:r>
          </a:p>
          <a:p>
            <a:pPr lvl="1" algn="ctr">
              <a:buNone/>
            </a:pPr>
            <a:r>
              <a:rPr lang="en-US" sz="2800" dirty="0">
                <a:latin typeface="Myriad Pro"/>
              </a:rPr>
              <a:t> (503) 915-4604</a:t>
            </a:r>
          </a:p>
          <a:p>
            <a:pPr lvl="1" algn="ctr">
              <a:buNone/>
            </a:pPr>
            <a:endParaRPr lang="en-US" sz="2800" dirty="0">
              <a:latin typeface="Myriad Pro"/>
            </a:endParaRPr>
          </a:p>
          <a:p>
            <a:pPr lvl="1" algn="ctr">
              <a:buNone/>
            </a:pPr>
            <a:r>
              <a:rPr lang="en-US" sz="2800" dirty="0">
                <a:latin typeface="Myriad Pro"/>
              </a:rPr>
              <a:t>sruscansky@iso.com</a:t>
            </a:r>
          </a:p>
          <a:p>
            <a:endParaRPr lang="en-US" dirty="0">
              <a:latin typeface="Myriad Pro"/>
            </a:endParaRPr>
          </a:p>
          <a:p>
            <a:pPr lvl="3"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1350"/>
            <a:ext cx="8229600" cy="882650"/>
          </a:xfrm>
          <a:noFill/>
          <a:ln/>
        </p:spPr>
        <p:txBody>
          <a:bodyPr lIns="90488" tIns="44450" rIns="90488" bIns="44450" anchorCtr="0">
            <a:norm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Agencies Reviewed = 105.5 points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286000" y="3581400"/>
            <a:ext cx="4572000" cy="1600200"/>
          </a:xfrm>
          <a:noFill/>
          <a:ln/>
        </p:spPr>
        <p:txBody>
          <a:bodyPr lIns="90488" tIns="44450" rIns="90488" bIns="44450"/>
          <a:lstStyle/>
          <a:p>
            <a:pPr algn="r">
              <a:buFont typeface="Wingdings" pitchFamily="2" charset="2"/>
              <a:buNone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Department 50%</a:t>
            </a:r>
          </a:p>
          <a:p>
            <a:pPr algn="r">
              <a:buFont typeface="Wingdings" pitchFamily="2" charset="2"/>
              <a:buNone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Risk Reduction 5.5%</a:t>
            </a:r>
          </a:p>
          <a:p>
            <a:pPr algn="r">
              <a:buFont typeface="Wingdings" pitchFamily="2" charset="2"/>
              <a:buNone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1981200" y="5410200"/>
            <a:ext cx="4495591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120000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Supply 40%</a:t>
            </a:r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2209800" y="2133600"/>
            <a:ext cx="3781293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120000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Alarm 10%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/>
      <p:bldP spid="314373" grpId="0"/>
      <p:bldP spid="3143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Emergency Communications </a:t>
            </a:r>
          </a:p>
        </p:txBody>
      </p:sp>
      <p:sp>
        <p:nvSpPr>
          <p:cNvPr id="474117" name="Rectangle 5"/>
          <p:cNvSpPr>
            <a:spLocks noChangeArrowheads="1"/>
          </p:cNvSpPr>
          <p:nvPr/>
        </p:nvSpPr>
        <p:spPr bwMode="auto">
          <a:xfrm>
            <a:off x="88900" y="1905001"/>
            <a:ext cx="89027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Aft>
                <a:spcPct val="40000"/>
              </a:spcAft>
              <a:buFont typeface="Times New Roman" pitchFamily="18" charset="0"/>
              <a:buNone/>
            </a:pPr>
            <a:r>
              <a:rPr lang="en-US" sz="3000" dirty="0"/>
              <a:t>Credit for Emergency Communications  - 10 points</a:t>
            </a:r>
          </a:p>
          <a:p>
            <a:pPr marL="742950" lvl="1" indent="-285750">
              <a:buClr>
                <a:srgbClr val="92D050"/>
              </a:buClr>
              <a:buFontTx/>
              <a:buChar char="•"/>
            </a:pPr>
            <a:r>
              <a:rPr lang="en-US" sz="2800" dirty="0"/>
              <a:t>Credit for Emergency Reporting    -	3 points</a:t>
            </a:r>
          </a:p>
          <a:p>
            <a:pPr marL="742950" lvl="1" indent="-285750">
              <a:buClr>
                <a:srgbClr val="92D050"/>
              </a:buClr>
              <a:buFontTx/>
              <a:buChar char="•"/>
            </a:pPr>
            <a:r>
              <a:rPr lang="en-US" sz="2800" dirty="0"/>
              <a:t>Credit for Telecommunicators        - 	4 points</a:t>
            </a:r>
          </a:p>
          <a:p>
            <a:pPr marL="742950" lvl="1" indent="-285750">
              <a:buClr>
                <a:srgbClr val="92D050"/>
              </a:buClr>
              <a:buFontTx/>
              <a:buChar char="•"/>
            </a:pPr>
            <a:r>
              <a:rPr lang="en-US" sz="2800" dirty="0"/>
              <a:t>Credit for Dispatch Circuits            - 	3 points</a:t>
            </a:r>
            <a:endParaRPr lang="en-US" sz="3600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Emergency Communications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2286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800" dirty="0"/>
              <a:t>Emergency Reporting System</a:t>
            </a:r>
          </a:p>
          <a:p>
            <a:pPr lvl="1">
              <a:buClr>
                <a:srgbClr val="99FF33"/>
              </a:buCl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300" dirty="0"/>
              <a:t>No 9-1-1 or Basic 9-1-1 </a:t>
            </a:r>
          </a:p>
          <a:p>
            <a:pPr lvl="1">
              <a:buClr>
                <a:srgbClr val="99FF33"/>
              </a:buClr>
              <a:buFont typeface="Arial" pitchFamily="34" charset="0"/>
              <a:buChar char="•"/>
            </a:pPr>
            <a:r>
              <a:rPr lang="en-US" sz="3300" dirty="0"/>
              <a:t> Enhanced 9-1-1 </a:t>
            </a:r>
          </a:p>
          <a:p>
            <a:pPr lvl="1">
              <a:buClr>
                <a:srgbClr val="99FF33"/>
              </a:buClr>
              <a:buFont typeface="Arial" pitchFamily="34" charset="0"/>
              <a:buChar char="•"/>
            </a:pPr>
            <a:r>
              <a:rPr lang="en-US" sz="3300" dirty="0"/>
              <a:t> ANI - Automatic Number Identification</a:t>
            </a:r>
          </a:p>
          <a:p>
            <a:pPr lvl="1">
              <a:buClr>
                <a:srgbClr val="99FF33"/>
              </a:buClr>
              <a:buFont typeface="Arial" pitchFamily="34" charset="0"/>
              <a:buChar char="•"/>
            </a:pPr>
            <a:r>
              <a:rPr lang="en-US" sz="3300" dirty="0"/>
              <a:t> ALI - Automatic Location Identification</a:t>
            </a:r>
          </a:p>
          <a:p>
            <a:pPr lvl="1">
              <a:spcBef>
                <a:spcPts val="0"/>
              </a:spcBef>
              <a:buNone/>
            </a:pPr>
            <a:endParaRPr lang="en-US" sz="3000" dirty="0"/>
          </a:p>
          <a:p>
            <a:pPr lvl="1">
              <a:spcBef>
                <a:spcPts val="0"/>
              </a:spcBef>
            </a:pPr>
            <a:endParaRPr lang="en-US" sz="2600" dirty="0"/>
          </a:p>
          <a:p>
            <a:pPr lvl="2"/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570&quot;&gt;&lt;property id=&quot;20148&quot; value=&quot;5&quot;/&gt;&lt;property id=&quot;20300&quot; value=&quot;Slide 2&quot;/&gt;&lt;property id=&quot;20307&quot; value=&quot;285&quot;/&gt;&lt;/object&gt;&lt;object type=&quot;3&quot; unique_id=&quot;10587&quot;&gt;&lt;property id=&quot;20148&quot; value=&quot;5&quot;/&gt;&lt;property id=&quot;20300&quot; value=&quot;Slide 3&quot;/&gt;&lt;property id=&quot;20307&quot; value=&quot;286&quot;/&gt;&lt;/object&gt;&lt;object type=&quot;3&quot; unique_id=&quot;10690&quot;&gt;&lt;property id=&quot;20148&quot; value=&quot;5&quot;/&gt;&lt;property id=&quot;20300&quot; value=&quot;Slide 4&quot;/&gt;&lt;property id=&quot;20307&quot; value=&quot;287&quot;/&gt;&lt;/object&gt;&lt;object type=&quot;3&quot; unique_id=&quot;10745&quot;&gt;&lt;property id=&quot;20148&quot; value=&quot;5&quot;/&gt;&lt;property id=&quot;20300&quot; value=&quot;Slide 5&quot;/&gt;&lt;property id=&quot;20307&quot; value=&quot;288&quot;/&gt;&lt;/object&gt;&lt;object type=&quot;3&quot; unique_id=&quot;10879&quot;&gt;&lt;property id=&quot;20148&quot; value=&quot;5&quot;/&gt;&lt;property id=&quot;20300&quot; value=&quot;Slide 11&quot;/&gt;&lt;property id=&quot;20307&quot; value=&quot;289&quot;/&gt;&lt;/object&gt;&lt;object type=&quot;3&quot; unique_id=&quot;11589&quot;&gt;&lt;property id=&quot;20148&quot; value=&quot;5&quot;/&gt;&lt;property id=&quot;20300&quot; value=&quot;Slide 6&quot;/&gt;&lt;property id=&quot;20307&quot; value=&quot;299&quot;/&gt;&lt;/object&gt;&lt;object type=&quot;3&quot; unique_id=&quot;11590&quot;&gt;&lt;property id=&quot;20148&quot; value=&quot;5&quot;/&gt;&lt;property id=&quot;20300&quot; value=&quot;Slide 7&quot;/&gt;&lt;property id=&quot;20307&quot; value=&quot;297&quot;/&gt;&lt;/object&gt;&lt;object type=&quot;3&quot; unique_id=&quot;11591&quot;&gt;&lt;property id=&quot;20148&quot; value=&quot;5&quot;/&gt;&lt;property id=&quot;20300&quot; value=&quot;Slide 8&quot;/&gt;&lt;property id=&quot;20307&quot; value=&quot;300&quot;/&gt;&lt;/object&gt;&lt;object type=&quot;3&quot; unique_id=&quot;11592&quot;&gt;&lt;property id=&quot;20148&quot; value=&quot;5&quot;/&gt;&lt;property id=&quot;20300&quot; value=&quot;Slide 9&quot;/&gt;&lt;property id=&quot;20307&quot; value=&quot;301&quot;/&gt;&lt;/object&gt;&lt;object type=&quot;3&quot; unique_id=&quot;11593&quot;&gt;&lt;property id=&quot;20148&quot; value=&quot;5&quot;/&gt;&lt;property id=&quot;20300&quot; value=&quot;Slide 10&quot;/&gt;&lt;property id=&quot;20307&quot; value=&quot;302&quot;/&gt;&lt;/object&gt;&lt;object type=&quot;3&quot; unique_id=&quot;11594&quot;&gt;&lt;property id=&quot;20148&quot; value=&quot;5&quot;/&gt;&lt;property id=&quot;20300&quot; value=&quot;Slide 16&quot;/&gt;&lt;property id=&quot;20307&quot; value=&quot;303&quot;/&gt;&lt;/object&gt;&lt;object type=&quot;3&quot; unique_id=&quot;11595&quot;&gt;&lt;property id=&quot;20148&quot; value=&quot;5&quot;/&gt;&lt;property id=&quot;20300&quot; value=&quot;Slide 12&quot;/&gt;&lt;property id=&quot;20307&quot; value=&quot;305&quot;/&gt;&lt;/object&gt;&lt;object type=&quot;3&quot; unique_id=&quot;11723&quot;&gt;&lt;property id=&quot;20148&quot; value=&quot;5&quot;/&gt;&lt;property id=&quot;20300&quot; value=&quot;Slide 13&quot;/&gt;&lt;property id=&quot;20307&quot; value=&quot;306&quot;/&gt;&lt;/object&gt;&lt;object type=&quot;3&quot; unique_id=&quot;11724&quot;&gt;&lt;property id=&quot;20148&quot; value=&quot;5&quot;/&gt;&lt;property id=&quot;20300&quot; value=&quot;Slide 14&quot;/&gt;&lt;property id=&quot;20307&quot; value=&quot;307&quot;/&gt;&lt;/object&gt;&lt;object type=&quot;3&quot; unique_id=&quot;12390&quot;&gt;&lt;property id=&quot;20148&quot; value=&quot;5&quot;/&gt;&lt;property id=&quot;20300&quot; value=&quot;Slide 17&quot;/&gt;&lt;property id=&quot;20307&quot; value=&quot;309&quot;/&gt;&lt;/object&gt;&lt;object type=&quot;3&quot; unique_id=&quot;12427&quot;&gt;&lt;property id=&quot;20148&quot; value=&quot;5&quot;/&gt;&lt;property id=&quot;20300&quot; value=&quot;Slide 15&quot;/&gt;&lt;property id=&quot;20307&quot; value=&quot;31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Verisk Sales Deck">
      <a:dk1>
        <a:sysClr val="windowText" lastClr="000000"/>
      </a:dk1>
      <a:lt1>
        <a:sysClr val="window" lastClr="FFFFFF"/>
      </a:lt1>
      <a:dk2>
        <a:srgbClr val="0078AE"/>
      </a:dk2>
      <a:lt2>
        <a:srgbClr val="EEEEEE"/>
      </a:lt2>
      <a:accent1>
        <a:srgbClr val="0078AE"/>
      </a:accent1>
      <a:accent2>
        <a:srgbClr val="E07735"/>
      </a:accent2>
      <a:accent3>
        <a:srgbClr val="9EB326"/>
      </a:accent3>
      <a:accent4>
        <a:srgbClr val="BC60A4"/>
      </a:accent4>
      <a:accent5>
        <a:srgbClr val="00ACA1"/>
      </a:accent5>
      <a:accent6>
        <a:srgbClr val="D9531E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33413</TotalTime>
  <Words>2161</Words>
  <Application>Microsoft Office PowerPoint</Application>
  <PresentationFormat>On-screen Show (4:3)</PresentationFormat>
  <Paragraphs>438</Paragraphs>
  <Slides>66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Calibri</vt:lpstr>
      <vt:lpstr>Courier New</vt:lpstr>
      <vt:lpstr>Myriad Pro</vt:lpstr>
      <vt:lpstr>Times New Roman</vt:lpstr>
      <vt:lpstr>Wingdings</vt:lpstr>
      <vt:lpstr>Office Theme</vt:lpstr>
      <vt:lpstr>Worksheet</vt:lpstr>
      <vt:lpstr>ISO Public Protection Classification (PPC) </vt:lpstr>
      <vt:lpstr>Fire Suppression Rating Schedule  (FSRS)</vt:lpstr>
      <vt:lpstr>FSRS Classes 1 to 10</vt:lpstr>
      <vt:lpstr>PPC Distribution</vt:lpstr>
      <vt:lpstr>PPC Distribution</vt:lpstr>
      <vt:lpstr>FSRS Minimum Requirements</vt:lpstr>
      <vt:lpstr>Agencies Reviewed = 105.5 points</vt:lpstr>
      <vt:lpstr>Emergency Communications </vt:lpstr>
      <vt:lpstr>Emergency Communications</vt:lpstr>
      <vt:lpstr>   Telecommunicators</vt:lpstr>
      <vt:lpstr>Telecommunicators</vt:lpstr>
      <vt:lpstr>Telecommunicators</vt:lpstr>
      <vt:lpstr>Dispatch Circuits</vt:lpstr>
      <vt:lpstr>Fire Department </vt:lpstr>
      <vt:lpstr>Determining Needed Fire Flow for Commercial Properties</vt:lpstr>
      <vt:lpstr>Determining NFF- Residential Areas</vt:lpstr>
      <vt:lpstr>Determining NFF- Residential Areas</vt:lpstr>
      <vt:lpstr>Individual Property</vt:lpstr>
      <vt:lpstr>Primary / Automatic Aid / Mutual Aid</vt:lpstr>
      <vt:lpstr>Engine Companies</vt:lpstr>
      <vt:lpstr>Engine Company Equipment</vt:lpstr>
      <vt:lpstr>Engine Company Equipment</vt:lpstr>
      <vt:lpstr>Reserve Engines</vt:lpstr>
      <vt:lpstr>Pump Capacity</vt:lpstr>
      <vt:lpstr>Pump and Hose Testing</vt:lpstr>
      <vt:lpstr>Ladder / Service Companies</vt:lpstr>
      <vt:lpstr>When Do I Need a Ladder Truck?</vt:lpstr>
      <vt:lpstr>Service Company Equipment</vt:lpstr>
      <vt:lpstr>Ladder Company Equipment</vt:lpstr>
      <vt:lpstr>Testing of Aerial Devices</vt:lpstr>
      <vt:lpstr>Equipment- Engine, Ladder, Service</vt:lpstr>
      <vt:lpstr>Deployment Analysis</vt:lpstr>
      <vt:lpstr>Company Personnel</vt:lpstr>
      <vt:lpstr>Company Personnel</vt:lpstr>
      <vt:lpstr>Company Personnel</vt:lpstr>
      <vt:lpstr>Company Personnel</vt:lpstr>
      <vt:lpstr>Company Personnel</vt:lpstr>
      <vt:lpstr>Training</vt:lpstr>
      <vt:lpstr>Training</vt:lpstr>
      <vt:lpstr>Training</vt:lpstr>
      <vt:lpstr>Training- Facilities</vt:lpstr>
      <vt:lpstr>Training</vt:lpstr>
      <vt:lpstr>Training</vt:lpstr>
      <vt:lpstr>Training</vt:lpstr>
      <vt:lpstr>Training</vt:lpstr>
      <vt:lpstr>Training</vt:lpstr>
      <vt:lpstr>Operational Considerations</vt:lpstr>
      <vt:lpstr>Operational Considerations</vt:lpstr>
      <vt:lpstr>Community Risk Reduction - 5.5 points</vt:lpstr>
      <vt:lpstr>Community Risk Reduction </vt:lpstr>
      <vt:lpstr>Community Risk Reduction</vt:lpstr>
      <vt:lpstr>Community Risk Reduction</vt:lpstr>
      <vt:lpstr>Water Supply - 40 points</vt:lpstr>
      <vt:lpstr>Adequacy of Water Supply</vt:lpstr>
      <vt:lpstr>Hydrants - Inspection &amp; Flow Test Program</vt:lpstr>
      <vt:lpstr>Hydrants - Inspection &amp; Flow Test Program</vt:lpstr>
      <vt:lpstr>Hydrants - Inspection &amp; Flow Test Program</vt:lpstr>
      <vt:lpstr>Alternative Water Supply</vt:lpstr>
      <vt:lpstr>Alternative Water Supply</vt:lpstr>
      <vt:lpstr>PPC changes in 2014</vt:lpstr>
      <vt:lpstr>PPC changes in 2014</vt:lpstr>
      <vt:lpstr>New Water Class- 10W</vt:lpstr>
      <vt:lpstr>What does it mean?</vt:lpstr>
      <vt:lpstr>The Grading Process</vt:lpstr>
      <vt:lpstr>The Grading Process</vt:lpstr>
      <vt:lpstr>ISO Community Mitigation Contacts</vt:lpstr>
    </vt:vector>
  </TitlesOfParts>
  <Company>HealthCare Insight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Mica Johnson</dc:creator>
  <cp:lastModifiedBy>Victo</cp:lastModifiedBy>
  <cp:revision>790</cp:revision>
  <cp:lastPrinted>2011-12-06T17:44:17Z</cp:lastPrinted>
  <dcterms:created xsi:type="dcterms:W3CDTF">2012-03-02T12:38:39Z</dcterms:created>
  <dcterms:modified xsi:type="dcterms:W3CDTF">2018-11-13T17:46:20Z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-1333861137</vt:i4>
  </property>
  <property fmtid="{D5CDD505-2E9C-101B-9397-08002B2CF9AE}" pid="3" name="_NewReviewCycle">
    <vt:lpwstr/>
  </property>
  <property fmtid="{D5CDD505-2E9C-101B-9397-08002B2CF9AE}" pid="4" name="_EmailSubject">
    <vt:lpwstr>ISO Program Updates Power Point Request</vt:lpwstr>
  </property>
  <property fmtid="{D5CDD505-2E9C-101B-9397-08002B2CF9AE}" pid="5" name="_AuthorEmail">
    <vt:lpwstr>sruscansky@iso.com</vt:lpwstr>
  </property>
  <property fmtid="{D5CDD505-2E9C-101B-9397-08002B2CF9AE}" pid="6" name="_AuthorEmailDisplayName">
    <vt:lpwstr>Ruscansky, Stephanie</vt:lpwstr>
  </property>
  <property fmtid="{D5CDD505-2E9C-101B-9397-08002B2CF9AE}" pid="7" name="_PreviousAdHocReviewCycleID">
    <vt:i4>-609456414</vt:i4>
  </property>
</Properties>
</file>